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7" r:id="rId2"/>
    <p:sldId id="264" r:id="rId3"/>
    <p:sldId id="259" r:id="rId4"/>
    <p:sldId id="268" r:id="rId5"/>
    <p:sldId id="258" r:id="rId6"/>
    <p:sldId id="266" r:id="rId7"/>
    <p:sldId id="270" r:id="rId8"/>
    <p:sldId id="271" r:id="rId9"/>
    <p:sldId id="269" r:id="rId10"/>
    <p:sldId id="272" r:id="rId11"/>
    <p:sldId id="260" r:id="rId12"/>
    <p:sldId id="263" r:id="rId13"/>
    <p:sldId id="265" r:id="rId14"/>
    <p:sldId id="274" r:id="rId15"/>
    <p:sldId id="273" r:id="rId16"/>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p:cViewPr varScale="1">
        <p:scale>
          <a:sx n="83" d="100"/>
          <a:sy n="83" d="100"/>
        </p:scale>
        <p:origin x="-15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0040AAE-C92B-454E-8D14-658D4291E148}" type="datetimeFigureOut">
              <a:rPr lang="ru-RU" smtClean="0"/>
              <a:t>23.11.2018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4450E-AD12-493B-ACA8-7D41612A613D}"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0040AAE-C92B-454E-8D14-658D4291E148}" type="datetimeFigureOut">
              <a:rPr lang="ru-RU" smtClean="0"/>
              <a:t>23.11.2018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4450E-AD12-493B-ACA8-7D41612A613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0040AAE-C92B-454E-8D14-658D4291E148}" type="datetimeFigureOut">
              <a:rPr lang="ru-RU" smtClean="0"/>
              <a:t>23.11.2018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4450E-AD12-493B-ACA8-7D41612A613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34" name="Shape 34"/>
          <p:cNvSpPr>
            <a:spLocks noGrp="1"/>
          </p:cNvSpPr>
          <p:nvPr>
            <p:ph type="sldNum" sz="quarter" idx="2"/>
          </p:nvPr>
        </p:nvSpPr>
        <p:spPr>
          <a:prstGeom prst="rect">
            <a:avLst/>
          </a:prstGeom>
        </p:spPr>
        <p:txBody>
          <a:bodyPr lIns="80165" tIns="40083" rIns="80165" bIns="40083"/>
          <a:lstStyle/>
          <a:p>
            <a:fld id="{86CB4B4D-7CA3-9044-876B-883B54F8677D}" type="slidenum">
              <a:t>‹#›</a:t>
            </a:fld>
            <a:endParaRPr/>
          </a:p>
        </p:txBody>
      </p:sp>
      <p:sp>
        <p:nvSpPr>
          <p:cNvPr id="35" name="Shape 35"/>
          <p:cNvSpPr>
            <a:spLocks noGrp="1"/>
          </p:cNvSpPr>
          <p:nvPr>
            <p:ph type="pic" idx="13"/>
          </p:nvPr>
        </p:nvSpPr>
        <p:spPr>
          <a:xfrm>
            <a:off x="-1" y="700716"/>
            <a:ext cx="9144001" cy="5456571"/>
          </a:xfrm>
          <a:prstGeom prst="rect">
            <a:avLst/>
          </a:prstGeom>
        </p:spPr>
        <p:txBody>
          <a:bodyPr lIns="80165" tIns="40082" rIns="80165" bIns="40082"/>
          <a:lstStyle/>
          <a:p>
            <a:endParaRPr/>
          </a:p>
        </p:txBody>
      </p:sp>
    </p:spTree>
    <p:extLst>
      <p:ext uri="{BB962C8B-B14F-4D97-AF65-F5344CB8AC3E}">
        <p14:creationId xmlns:p14="http://schemas.microsoft.com/office/powerpoint/2010/main" val="36502667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040AAE-C92B-454E-8D14-658D4291E148}" type="datetimeFigureOut">
              <a:rPr lang="ru-RU" smtClean="0"/>
              <a:t>23.11.2018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4450E-AD12-493B-ACA8-7D41612A613D}"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0040AAE-C92B-454E-8D14-658D4291E148}" type="datetimeFigureOut">
              <a:rPr lang="ru-RU" smtClean="0"/>
              <a:t>23.11.2018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44450E-AD12-493B-ACA8-7D41612A613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040AAE-C92B-454E-8D14-658D4291E148}" type="datetimeFigureOut">
              <a:rPr lang="ru-RU" smtClean="0"/>
              <a:t>23.11.2018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44450E-AD12-493B-ACA8-7D41612A613D}"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0040AAE-C92B-454E-8D14-658D4291E148}" type="datetimeFigureOut">
              <a:rPr lang="ru-RU" smtClean="0"/>
              <a:t>23.11.2018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B44450E-AD12-493B-ACA8-7D41612A613D}"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0040AAE-C92B-454E-8D14-658D4291E148}" type="datetimeFigureOut">
              <a:rPr lang="ru-RU" smtClean="0"/>
              <a:t>23.11.2018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B44450E-AD12-493B-ACA8-7D41612A613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40AAE-C92B-454E-8D14-658D4291E148}" type="datetimeFigureOut">
              <a:rPr lang="ru-RU" smtClean="0"/>
              <a:t>23.11.2018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B44450E-AD12-493B-ACA8-7D41612A613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0040AAE-C92B-454E-8D14-658D4291E148}" type="datetimeFigureOut">
              <a:rPr lang="ru-RU" smtClean="0"/>
              <a:t>23.11.2018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44450E-AD12-493B-ACA8-7D41612A613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0040AAE-C92B-454E-8D14-658D4291E148}" type="datetimeFigureOut">
              <a:rPr lang="ru-RU" smtClean="0"/>
              <a:t>23.11.2018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44450E-AD12-493B-ACA8-7D41612A613D}"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0040AAE-C92B-454E-8D14-658D4291E148}" type="datetimeFigureOut">
              <a:rPr lang="ru-RU" smtClean="0"/>
              <a:t>23.11.2018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B44450E-AD12-493B-ACA8-7D41612A613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1055;&#1088;&#1080;&#1082;&#1072;&#1079;%20&#1052;&#1042;&#1044;%20&#1056;&#1086;&#1089;&#1089;&#1080;&#1080;%20&#1086;&#1090;%2030.12.2016%20&#8470;%20941%20&#171;&#1054;&#1073;%20&#1091;&#1090;&#1074;&#1077;&#1088;&#1078;&#1076;&#1077;&#1085;&#1080;&#1080;%20&#1055;&#1086;&#1088;&#1103;&#1076;&#1082;&#1072;%20&#1087;&#1086;&#1076;&#1072;&#1095;&#1080;%20&#1091;&#1074;&#1077;&#1076;&#1086;&#1084;&#1083;&#1077;&#1085;&#1080;&#1103;%20&#1086;&#1073;%20&#1086;&#1088;&#1075;&#1072;&#1085;&#1080;&#1079;&#1086;&#1074;&#1072;&#1085;&#1085;&#1086;&#1081;%20&#1087;&#1077;&#1088;&#1077;&#1074;&#1086;&#1079;&#1082;&#1077;%20&#1075;&#1088;&#1091;&#1087;&#1087;&#1099;%20&#1076;&#1077;&#1090;&#1077;&#1081;%20&#1072;&#1074;&#1090;&#1086;&#1073;&#1091;&#1089;&#1072;&#1084;&#1080;&#187;.doc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hyperlink" Target="&#1060;&#1086;&#1088;&#1084;&#1072;%20&#1091;&#1074;&#1077;&#1076;&#1086;&#1084;&#1083;&#1077;&#1085;&#1080;&#1103;%20&#1044;&#1054;_&#1086;&#1088;&#1075;&#1072;&#1085;&#1080;&#1079;&#1086;&#1074;&#1072;&#1085;&#1085;&#1099;&#1077;%20&#1074;&#1099;&#1077;&#1079;&#1076;&#1099;%20&#1076;&#1077;&#1090;&#1077;&#1081;.docx" TargetMode="Externa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1060;&#1047;%20&#1086;&#1090;%2010.12.1995%20&#8470;196-&#1060;&#1047;%20(&#1088;&#1077;&#1076;.26.07.2017)%20&#1054;%20&#1073;&#1077;&#1079;&#1086;&#1087;&#1072;&#1089;&#1085;&#1086;&#1089;&#1090;&#1080;%20&#1076;&#1086;&#1088;&#1086;&#1078;&#1085;&#1086;&#1075;&#1086;%20&#1076;&#1074;&#1080;&#1078;&#1077;&#1085;&#1080;&#1103;.docx" TargetMode="External"/><Relationship Id="rId3" Type="http://schemas.openxmlformats.org/officeDocument/2006/relationships/hyperlink" Target="&#1055;&#1088;&#1080;&#1082;&#1072;&#1079;%20&#1052;&#1042;&#1044;%20&#1056;&#1086;&#1089;&#1089;&#1080;&#1080;%20&#1086;&#1090;%2030.12.2016%20&#8470;%20941%20&#171;&#1054;&#1073;%20&#1091;&#1090;&#1074;&#1077;&#1088;&#1078;&#1076;&#1077;&#1085;&#1080;&#1080;%20&#1055;&#1086;&#1088;&#1103;&#1076;&#1082;&#1072;%20&#1087;&#1086;&#1076;&#1072;&#1095;&#1080;%20&#1091;&#1074;&#1077;&#1076;&#1086;&#1084;&#1083;&#1077;&#1085;&#1080;&#1103;%20&#1086;&#1073;%20&#1086;&#1088;&#1075;&#1072;&#1085;&#1080;&#1079;&#1086;&#1074;&#1072;&#1085;&#1085;&#1086;&#1081;%20&#1087;&#1077;&#1088;&#1077;&#1074;&#1086;&#1079;&#1082;&#1077;%20&#1075;&#1088;&#1091;&#1087;&#1087;&#1099;%20&#1076;&#1077;&#1090;&#1077;&#1081;%20&#1072;&#1074;&#1090;&#1086;&#1073;&#1091;&#1089;&#1072;&#1084;&#1080;&#187;.docx" TargetMode="External"/><Relationship Id="rId7" Type="http://schemas.openxmlformats.org/officeDocument/2006/relationships/hyperlink" Target="&#1060;&#1047;%20&#1086;&#1090;%2008.11.2007%20&#8470;259-&#1060;&#1047;(&#1088;&#1077;&#1076;.03.07.2016)%20&#1059;&#1089;&#1090;&#1072;&#1074;%20&#1072;&#1074;&#1090;&#1086;&#1084;&#1086;&#1073;&#1080;&#1083;&#1100;&#1085;&#1086;&#1075;&#1086;%20&#1090;&#1088;&#1072;&#1085;&#1089;&#1087;&#1086;&#1088;&#1090;&#1072;%20&#1080;%20&#1075;&#1086;&#1088;&#1086;&#1076;&#1089;&#1082;&#1086;&#1075;&#1086;%20&#1085;&#1072;&#1079;&#1077;&#1084;&#1085;&#1086;&#1075;&#1086;%20&#1101;&#1083;&#1077;&#1082;&#1090;&#1088;&#1080;&#1095;&#1077;&#1089;&#1082;&#1086;&#1075;&#1086;%20&#1090;&#1088;&#1072;&#1085;&#1089;&#1087;&#1086;&#1088;&#1090;&#1072;.docx" TargetMode="External"/><Relationship Id="rId2" Type="http://schemas.openxmlformats.org/officeDocument/2006/relationships/hyperlink" Target="&#1055;&#1086;&#1089;&#1090;&#1072;&#1085;&#1086;&#1074;&#1083;&#1077;&#1085;&#1080;&#1077;%20&#1086;&#1090;%2017.12.2013%20&#8470;1177%20(&#1088;&#1077;&#1076;.%2008.08.2018)%20&#1054;&#1073;%20&#1091;&#1090;&#1074;&#1077;&#1088;&#1078;&#1076;&#1077;&#1085;&#1080;&#1080;%20&#1055;&#1088;&#1072;&#1074;&#1080;&#1083;%20&#1086;&#1088;&#1075;&#1072;&#1085;&#1080;&#1079;&#1086;&#1074;&#1072;&#1085;&#1085;&#1086;&#1081;%20&#1087;&#1077;&#1088;&#1077;&#1074;&#1086;&#1079;&#1082;&#1080;%20&#1075;&#1088;&#1091;&#1087;&#1087;&#1099;%20&#1076;&#1077;&#1090;&#1077;&#1081;%20&#1072;&#1074;&#1090;&#1086;&#1073;&#1091;&#1089;&#1072;&#1084;&#1080;&#187;.docx" TargetMode="External"/><Relationship Id="rId1" Type="http://schemas.openxmlformats.org/officeDocument/2006/relationships/slideLayout" Target="../slideLayouts/slideLayout1.xml"/><Relationship Id="rId6" Type="http://schemas.openxmlformats.org/officeDocument/2006/relationships/hyperlink" Target="../../../../../RYAGSK~1/Desktop/E34E~1/7C10~1/AFBC~1/&#1055;&#1086;&#1089;&#1090;&#1072;&#1085;&#1086;&#1074;&#1083;&#1077;&#1085;&#1080;&#1077;%20&#1055;&#1088;&#1072;&#1074;&#1080;&#1090;&#1077;&#1083;&#1100;&#1089;&#1090;&#1074;&#1072;%20&#1086;&#1090;%2014.02.2009%20&#8470;112(&#1088;&#1077;&#1076;.%2010.11.2018)%20&#1054;&#1073;%20&#1091;&#1090;&#1074;&#1077;&#1088;&#1078;&#1076;&#1077;&#1085;&#1080;&#1080;%20&#1055;&#1088;&#1072;&#1074;&#1080;&#1083;%20&#1087;&#1077;&#1088;&#1077;&#1074;&#1086;&#1079;&#1086;&#1082;%20&#1087;&#1072;&#1089;&#1089;&#1072;&#1078;&#1080;&#1088;&#1086;&#1074;%20&#1080;%20&#1073;&#1072;&#1075;&#1072;&#1078;&#1072;%20&#1072;&#1074;&#1090;&#1086;&#1084;.%20&#1090;&#1088;&#1072;&#1085;&#1089;&#1087;&#1086;&#1088;&#1090;&#1086;&#1084;%20&#1080;%20&#1075;&#1086;&#1088;&#1086;&#1076;&#1089;&#1082;&#1080;&#1084;%20&#1085;&#1072;&#1079;&#1077;&#1084;&#1085;&#1099;&#1084;%20&#1101;&#1083;.%20&#1090;&#1088;&#1072;&#1089;&#1087;&#1086;&#1088;&#1090;&#1086;&#1084;.docx" TargetMode="External"/><Relationship Id="rId5" Type="http://schemas.openxmlformats.org/officeDocument/2006/relationships/hyperlink" Target="&#1055;&#1086;&#1089;&#1090;&#1072;&#1085;&#1086;&#1074;&#1083;&#1077;&#1085;&#1080;&#1077;%20&#1086;&#1090;%2023.10.1993%20&#8470;1090%20(&#1088;&#1077;&#1076;.%20&#1086;&#1090;%2027.08.2018)%20&#1054;%20&#1087;&#1088;&#1072;&#1074;&#1080;&#1083;&#1072;&#1093;%20&#1076;&#1086;&#1088;&#1086;&#1078;&#1085;&#1086;&#1075;&#1086;%20&#1076;&#1074;&#1080;&#1078;&#1077;&#1085;&#1080;&#1103;.docx" TargetMode="External"/><Relationship Id="rId10" Type="http://schemas.openxmlformats.org/officeDocument/2006/relationships/hyperlink" Target="&#1060;&#1077;&#1076;&#1077;&#1088;&#1072;&#1083;&#1100;&#1085;&#1099;&#1081;%20&#1079;&#1072;&#1082;&#1086;&#1085;%20&#1086;&#1090;%2015.08.1996%20&#8470;%20114-&#1060;&#1047;(&#1088;&#1077;&#1076;.%2011.10.2018)&#171;&#1054;%20&#1087;&#1086;&#1088;&#1103;&#1076;&#1082;&#1077;%20&#1074;&#1099;&#1077;&#1079;&#1076;&#1072;%20&#1080;&#1079;%20&#1056;&#1086;&#1089;&#1089;&#1080;&#1081;&#1089;&#1082;&#1086;&#1081;%20&#1060;&#1077;&#1076;&#1077;&#1088;&#1072;&#1094;&#1080;&#1080;%20&#1080;%20&#1074;&#1098;&#1077;&#1079;&#1076;&#1072;%20&#1074;%20&#1056;&#1086;&#1089;&#1089;&#1080;&#1081;&#1089;&#1082;&#1091;&#1102;%20&#1060;&#1077;&#1076;&#1077;&#1088;&#1072;&#1094;&#1080;&#1102;&#187;.docx" TargetMode="External"/><Relationship Id="rId4" Type="http://schemas.openxmlformats.org/officeDocument/2006/relationships/hyperlink" Target="&#1055;&#1088;&#1080;&#1082;&#1072;&#1079;%20&#1052;&#1042;&#1044;%20&#1056;&#1060;%20&#1086;&#1090;%2031.08.2007%20&#8470;767%20(&#1088;&#1077;&#1076;.%2030.12.2016)&#171;&#1042;&#1086;&#1087;&#1088;&#1086;&#1089;&#1099;%20&#1086;&#1088;&#1075;&#1072;&#1085;&#1080;&#1079;&#1072;&#1094;&#1080;&#1080;%20&#1089;&#1086;&#1087;&#1088;&#1086;&#1074;&#1086;&#1078;&#1076;&#1077;&#1085;&#1080;&#1103;%20&#1090;&#1088;&#1072;&#1085;&#1089;&#1087;&#1086;&#1088;&#1090;&#1085;&#1099;&#1093;%20&#1089;&#1088;&#1077;&#1076;&#1089;&#1090;&#1074;%20&#1087;&#1072;&#1090;&#1088;&#1091;&#1083;&#1100;&#1085;&#1099;&#1084;&#1080;%20&#1072;&#1074;&#1090;&#1086;&#1084;&#1086;&#1073;&#1080;&#1083;&#1103;&#1084;&#1080;%20&#1043;&#1086;&#1089;&#1072;&#1074;&#1090;&#1086;&#1080;&#1085;&#1089;&#1087;&#1077;&#1082;&#1094;&#1080;&#1080;&#187;.docx" TargetMode="External"/><Relationship Id="rId9" Type="http://schemas.openxmlformats.org/officeDocument/2006/relationships/hyperlink" Target="&#1050;&#1086;&#1076;&#1077;&#1082;&#1089;%20&#1056;&#1060;%20&#1086;&#1090;%2030.12.2001%20&#8470;%20195-&#1060;&#1047;%20&#1054;&#1073;%20&#1072;&#1076;&#1084;&#1080;&#1085;&#1080;&#1089;&#1090;&#1088;&#1072;&#1090;&#1080;&#1074;&#1085;&#1099;&#1093;%20&#1087;&#1088;&#1072;&#1074;&#1086;&#1085;&#1072;&#1088;&#1091;&#1096;&#1077;&#1085;&#1080;&#1103;&#1093;.doc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4" name="Изображение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382" y="93867"/>
            <a:ext cx="2027805" cy="732494"/>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381" y="1"/>
            <a:ext cx="3448618" cy="890013"/>
          </a:xfrm>
          <a:prstGeom prst="rect">
            <a:avLst/>
          </a:prstGeom>
        </p:spPr>
      </p:pic>
      <p:sp>
        <p:nvSpPr>
          <p:cNvPr id="3" name="Прямоугольник 2"/>
          <p:cNvSpPr/>
          <p:nvPr/>
        </p:nvSpPr>
        <p:spPr>
          <a:xfrm>
            <a:off x="942810" y="1558513"/>
            <a:ext cx="7009924" cy="1158167"/>
          </a:xfrm>
          <a:prstGeom prst="rect">
            <a:avLst/>
          </a:prstGeom>
          <a:noFill/>
        </p:spPr>
        <p:txBody>
          <a:bodyPr wrap="none" lIns="80165" tIns="40083" rIns="80165" bIns="40083">
            <a:spAutoFit/>
          </a:bodyPr>
          <a:lstStyle/>
          <a:p>
            <a:pPr algn="ctr"/>
            <a:r>
              <a:rPr lang="ru-RU" sz="35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перевозка </a:t>
            </a:r>
            <a:r>
              <a:rPr lang="ru-RU" sz="35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организованных</a:t>
            </a:r>
          </a:p>
          <a:p>
            <a:pPr algn="ctr"/>
            <a:r>
              <a:rPr lang="ru-RU" sz="35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 групп детей </a:t>
            </a:r>
            <a:r>
              <a:rPr lang="ru-RU" sz="3500" b="1"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автобусами</a:t>
            </a:r>
            <a:endParaRPr lang="ru-RU" sz="3500" b="1"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172" y="3140968"/>
            <a:ext cx="6601969" cy="2352875"/>
          </a:xfrm>
          <a:prstGeom prst="rect">
            <a:avLst/>
          </a:prstGeom>
        </p:spPr>
      </p:pic>
    </p:spTree>
    <p:extLst>
      <p:ext uri="{BB962C8B-B14F-4D97-AF65-F5344CB8AC3E}">
        <p14:creationId xmlns:p14="http://schemas.microsoft.com/office/powerpoint/2010/main" val="202603248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17259"/>
            <a:ext cx="7688323" cy="954107"/>
          </a:xfrm>
          <a:prstGeom prst="rect">
            <a:avLst/>
          </a:prstGeom>
          <a:noFill/>
        </p:spPr>
        <p:txBody>
          <a:bodyPr wrap="none" rtlCol="0">
            <a:spAutoFit/>
          </a:bodyPr>
          <a:lstStyle/>
          <a:p>
            <a:pPr algn="ctr"/>
            <a:r>
              <a:rPr lang="ru-RU" sz="2800" b="1" dirty="0" smtClean="0">
                <a:solidFill>
                  <a:srgbClr val="002060"/>
                </a:solidFill>
              </a:rPr>
              <a:t>Осуществление перевозки с соблюдением</a:t>
            </a:r>
          </a:p>
          <a:p>
            <a:pPr algn="ctr"/>
            <a:r>
              <a:rPr lang="ru-RU" sz="2800" b="1" dirty="0" smtClean="0">
                <a:solidFill>
                  <a:srgbClr val="002060"/>
                </a:solidFill>
              </a:rPr>
              <a:t> установленных требований</a:t>
            </a:r>
            <a:endParaRPr lang="ru-RU" sz="2800" b="1" dirty="0">
              <a:solidFill>
                <a:srgbClr val="002060"/>
              </a:solidFill>
            </a:endParaRPr>
          </a:p>
        </p:txBody>
      </p:sp>
      <p:sp>
        <p:nvSpPr>
          <p:cNvPr id="7" name="TextBox 6"/>
          <p:cNvSpPr txBox="1"/>
          <p:nvPr/>
        </p:nvSpPr>
        <p:spPr>
          <a:xfrm>
            <a:off x="1438142" y="1484783"/>
            <a:ext cx="7535524" cy="1169551"/>
          </a:xfrm>
          <a:prstGeom prst="rect">
            <a:avLst/>
          </a:prstGeom>
          <a:noFill/>
        </p:spPr>
        <p:txBody>
          <a:bodyPr wrap="none" rtlCol="0">
            <a:spAutoFit/>
          </a:bodyPr>
          <a:lstStyle/>
          <a:p>
            <a:pPr algn="just"/>
            <a:r>
              <a:rPr lang="ru-RU" sz="1400" dirty="0">
                <a:solidFill>
                  <a:srgbClr val="002060"/>
                </a:solidFill>
                <a:latin typeface="Times New Roman" pitchFamily="18" charset="0"/>
                <a:cs typeface="Times New Roman" pitchFamily="18" charset="0"/>
              </a:rPr>
              <a:t>При неблагоприятном изменении дорожных условий </a:t>
            </a:r>
            <a:r>
              <a:rPr lang="ru-RU" sz="1400" dirty="0" smtClean="0">
                <a:solidFill>
                  <a:srgbClr val="002060"/>
                </a:solidFill>
                <a:latin typeface="Times New Roman" pitchFamily="18" charset="0"/>
                <a:cs typeface="Times New Roman" pitchFamily="18" charset="0"/>
              </a:rPr>
              <a:t>или </a:t>
            </a:r>
            <a:r>
              <a:rPr lang="ru-RU" sz="1400" dirty="0">
                <a:solidFill>
                  <a:srgbClr val="002060"/>
                </a:solidFill>
                <a:latin typeface="Times New Roman" pitchFamily="18" charset="0"/>
                <a:cs typeface="Times New Roman" pitchFamily="18" charset="0"/>
              </a:rPr>
              <a:t>иных обстоятельствах, </a:t>
            </a:r>
            <a:r>
              <a:rPr lang="ru-RU" sz="1400" dirty="0" smtClean="0">
                <a:solidFill>
                  <a:srgbClr val="002060"/>
                </a:solidFill>
                <a:latin typeface="Times New Roman" pitchFamily="18" charset="0"/>
                <a:cs typeface="Times New Roman" pitchFamily="18" charset="0"/>
              </a:rPr>
              <a:t>изменяющих</a:t>
            </a:r>
          </a:p>
          <a:p>
            <a:pPr algn="just"/>
            <a:r>
              <a:rPr lang="ru-RU" sz="1400" dirty="0" smtClean="0">
                <a:solidFill>
                  <a:srgbClr val="002060"/>
                </a:solidFill>
                <a:latin typeface="Times New Roman" pitchFamily="18" charset="0"/>
                <a:cs typeface="Times New Roman" pitchFamily="18" charset="0"/>
              </a:rPr>
              <a:t>время </a:t>
            </a:r>
            <a:r>
              <a:rPr lang="ru-RU" sz="1400" dirty="0">
                <a:solidFill>
                  <a:srgbClr val="002060"/>
                </a:solidFill>
                <a:latin typeface="Times New Roman" pitchFamily="18" charset="0"/>
                <a:cs typeface="Times New Roman" pitchFamily="18" charset="0"/>
              </a:rPr>
              <a:t>отправления, руководитель или должностное лицо, </a:t>
            </a:r>
            <a:r>
              <a:rPr lang="ru-RU" sz="1400" dirty="0" smtClean="0">
                <a:solidFill>
                  <a:srgbClr val="002060"/>
                </a:solidFill>
                <a:latin typeface="Times New Roman" pitchFamily="18" charset="0"/>
                <a:cs typeface="Times New Roman" pitchFamily="18" charset="0"/>
              </a:rPr>
              <a:t>фрахтователь </a:t>
            </a:r>
            <a:r>
              <a:rPr lang="ru-RU" sz="1400" dirty="0">
                <a:solidFill>
                  <a:srgbClr val="002060"/>
                </a:solidFill>
                <a:latin typeface="Times New Roman" pitchFamily="18" charset="0"/>
                <a:cs typeface="Times New Roman" pitchFamily="18" charset="0"/>
              </a:rPr>
              <a:t>или фрахтовщик </a:t>
            </a:r>
            <a:endParaRPr lang="ru-RU" sz="1400" dirty="0" smtClean="0">
              <a:solidFill>
                <a:srgbClr val="002060"/>
              </a:solidFill>
              <a:latin typeface="Times New Roman" pitchFamily="18" charset="0"/>
              <a:cs typeface="Times New Roman" pitchFamily="18" charset="0"/>
            </a:endParaRPr>
          </a:p>
          <a:p>
            <a:pPr algn="just"/>
            <a:r>
              <a:rPr lang="ru-RU" sz="1400" dirty="0" smtClean="0">
                <a:solidFill>
                  <a:srgbClr val="002060"/>
                </a:solidFill>
                <a:latin typeface="Times New Roman" pitchFamily="18" charset="0"/>
                <a:cs typeface="Times New Roman" pitchFamily="18" charset="0"/>
              </a:rPr>
              <a:t>(</a:t>
            </a:r>
            <a:r>
              <a:rPr lang="ru-RU" sz="1400" dirty="0">
                <a:solidFill>
                  <a:srgbClr val="002060"/>
                </a:solidFill>
                <a:latin typeface="Times New Roman" pitchFamily="18" charset="0"/>
                <a:cs typeface="Times New Roman" pitchFamily="18" charset="0"/>
              </a:rPr>
              <a:t>по взаимной договоренности) обеспечивает </a:t>
            </a:r>
            <a:r>
              <a:rPr lang="ru-RU" sz="1400" b="1" dirty="0" smtClean="0">
                <a:solidFill>
                  <a:srgbClr val="002060"/>
                </a:solidFill>
                <a:latin typeface="Times New Roman" pitchFamily="18" charset="0"/>
                <a:cs typeface="Times New Roman" pitchFamily="18" charset="0"/>
              </a:rPr>
              <a:t>оповещение родителей детей</a:t>
            </a:r>
            <a:r>
              <a:rPr lang="ru-RU" sz="1400" dirty="0">
                <a:solidFill>
                  <a:srgbClr val="002060"/>
                </a:solidFill>
                <a:latin typeface="Times New Roman" pitchFamily="18" charset="0"/>
                <a:cs typeface="Times New Roman" pitchFamily="18" charset="0"/>
              </a:rPr>
              <a:t>, сопровождающих, </a:t>
            </a:r>
            <a:endParaRPr lang="ru-RU" sz="1400" dirty="0" smtClean="0">
              <a:solidFill>
                <a:srgbClr val="002060"/>
              </a:solidFill>
              <a:latin typeface="Times New Roman" pitchFamily="18" charset="0"/>
              <a:cs typeface="Times New Roman" pitchFamily="18" charset="0"/>
            </a:endParaRPr>
          </a:p>
          <a:p>
            <a:pPr algn="just"/>
            <a:r>
              <a:rPr lang="ru-RU" sz="1400" dirty="0" smtClean="0">
                <a:solidFill>
                  <a:srgbClr val="002060"/>
                </a:solidFill>
                <a:latin typeface="Times New Roman" pitchFamily="18" charset="0"/>
                <a:cs typeface="Times New Roman" pitchFamily="18" charset="0"/>
              </a:rPr>
              <a:t>медицинского </a:t>
            </a:r>
            <a:r>
              <a:rPr lang="ru-RU" sz="1400" dirty="0">
                <a:solidFill>
                  <a:srgbClr val="002060"/>
                </a:solidFill>
                <a:latin typeface="Times New Roman" pitchFamily="18" charset="0"/>
                <a:cs typeface="Times New Roman" pitchFamily="18" charset="0"/>
              </a:rPr>
              <a:t>работника </a:t>
            </a:r>
            <a:r>
              <a:rPr lang="ru-RU" sz="1400" dirty="0" smtClean="0">
                <a:solidFill>
                  <a:srgbClr val="002060"/>
                </a:solidFill>
                <a:latin typeface="Times New Roman" pitchFamily="18" charset="0"/>
                <a:cs typeface="Times New Roman" pitchFamily="18" charset="0"/>
              </a:rPr>
              <a:t>(</a:t>
            </a:r>
            <a:r>
              <a:rPr lang="ru-RU" sz="1400" dirty="0">
                <a:solidFill>
                  <a:srgbClr val="002060"/>
                </a:solidFill>
                <a:latin typeface="Times New Roman" pitchFamily="18" charset="0"/>
                <a:cs typeface="Times New Roman" pitchFamily="18" charset="0"/>
              </a:rPr>
              <a:t>при </a:t>
            </a:r>
            <a:r>
              <a:rPr lang="ru-RU" sz="1400" dirty="0" smtClean="0">
                <a:solidFill>
                  <a:srgbClr val="002060"/>
                </a:solidFill>
                <a:latin typeface="Times New Roman" pitchFamily="18" charset="0"/>
                <a:cs typeface="Times New Roman" pitchFamily="18" charset="0"/>
              </a:rPr>
              <a:t>наличии) </a:t>
            </a:r>
            <a:r>
              <a:rPr lang="ru-RU" sz="1400" dirty="0">
                <a:solidFill>
                  <a:srgbClr val="002060"/>
                </a:solidFill>
                <a:latin typeface="Times New Roman" pitchFamily="18" charset="0"/>
                <a:cs typeface="Times New Roman" pitchFamily="18" charset="0"/>
              </a:rPr>
              <a:t>и соответствующее подразделение Госавтоинспекции </a:t>
            </a:r>
            <a:endParaRPr lang="ru-RU" sz="1400" dirty="0" smtClean="0">
              <a:solidFill>
                <a:srgbClr val="002060"/>
              </a:solidFill>
              <a:latin typeface="Times New Roman" pitchFamily="18" charset="0"/>
              <a:cs typeface="Times New Roman" pitchFamily="18" charset="0"/>
            </a:endParaRPr>
          </a:p>
          <a:p>
            <a:pPr algn="just"/>
            <a:r>
              <a:rPr lang="ru-RU" sz="1400" dirty="0" smtClean="0">
                <a:solidFill>
                  <a:srgbClr val="002060"/>
                </a:solidFill>
                <a:latin typeface="Times New Roman" pitchFamily="18" charset="0"/>
                <a:cs typeface="Times New Roman" pitchFamily="18" charset="0"/>
              </a:rPr>
              <a:t>(</a:t>
            </a:r>
            <a:r>
              <a:rPr lang="ru-RU" sz="1400" dirty="0">
                <a:solidFill>
                  <a:srgbClr val="002060"/>
                </a:solidFill>
                <a:latin typeface="Times New Roman" pitchFamily="18" charset="0"/>
                <a:cs typeface="Times New Roman" pitchFamily="18" charset="0"/>
              </a:rPr>
              <a:t>при сопровождении </a:t>
            </a:r>
            <a:r>
              <a:rPr lang="ru-RU" sz="1400" dirty="0" smtClean="0">
                <a:solidFill>
                  <a:srgbClr val="002060"/>
                </a:solidFill>
                <a:latin typeface="Times New Roman" pitchFamily="18" charset="0"/>
                <a:cs typeface="Times New Roman" pitchFamily="18" charset="0"/>
              </a:rPr>
              <a:t>автомобилем).</a:t>
            </a:r>
            <a:endParaRPr lang="ru-RU" sz="1400" dirty="0">
              <a:solidFill>
                <a:srgbClr val="00206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lum contrast="51000"/>
            <a:extLst>
              <a:ext uri="{28A0092B-C50C-407E-A947-70E740481C1C}">
                <a14:useLocalDpi xmlns:a14="http://schemas.microsoft.com/office/drawing/2010/main" val="0"/>
              </a:ext>
            </a:extLst>
          </a:blip>
          <a:srcRect/>
          <a:stretch>
            <a:fillRect/>
          </a:stretch>
        </p:blipFill>
        <p:spPr bwMode="auto">
          <a:xfrm>
            <a:off x="375146" y="1591964"/>
            <a:ext cx="90487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375146" y="3063250"/>
            <a:ext cx="904875"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403648" y="2844806"/>
            <a:ext cx="7560840" cy="1600438"/>
          </a:xfrm>
          <a:prstGeom prst="rect">
            <a:avLst/>
          </a:prstGeom>
        </p:spPr>
        <p:txBody>
          <a:bodyPr wrap="square">
            <a:spAutoFit/>
          </a:bodyPr>
          <a:lstStyle/>
          <a:p>
            <a:pPr algn="just"/>
            <a:r>
              <a:rPr lang="ru-RU" sz="1400" dirty="0">
                <a:solidFill>
                  <a:srgbClr val="002060"/>
                </a:solidFill>
                <a:latin typeface="Times New Roman" pitchFamily="18" charset="0"/>
                <a:cs typeface="Times New Roman" pitchFamily="18" charset="0"/>
              </a:rPr>
              <a:t>При </a:t>
            </a:r>
            <a:r>
              <a:rPr lang="ru-RU" sz="1400" dirty="0" smtClean="0">
                <a:solidFill>
                  <a:srgbClr val="002060"/>
                </a:solidFill>
                <a:latin typeface="Times New Roman" pitchFamily="18" charset="0"/>
                <a:cs typeface="Times New Roman" pitchFamily="18" charset="0"/>
              </a:rPr>
              <a:t>перевозке детей </a:t>
            </a:r>
            <a:r>
              <a:rPr lang="ru-RU" sz="1400" dirty="0">
                <a:solidFill>
                  <a:srgbClr val="002060"/>
                </a:solidFill>
                <a:latin typeface="Times New Roman" pitchFamily="18" charset="0"/>
                <a:cs typeface="Times New Roman" pitchFamily="18" charset="0"/>
              </a:rPr>
              <a:t>запрещено допускать в автобус и (или) перевозить в нем лиц, не </a:t>
            </a:r>
            <a:r>
              <a:rPr lang="ru-RU" sz="1400" dirty="0" smtClean="0">
                <a:solidFill>
                  <a:srgbClr val="002060"/>
                </a:solidFill>
                <a:latin typeface="Times New Roman" pitchFamily="18" charset="0"/>
                <a:cs typeface="Times New Roman" pitchFamily="18" charset="0"/>
              </a:rPr>
              <a:t>включенных </a:t>
            </a:r>
            <a:r>
              <a:rPr lang="ru-RU" sz="1400" dirty="0">
                <a:solidFill>
                  <a:srgbClr val="002060"/>
                </a:solidFill>
                <a:latin typeface="Times New Roman" pitchFamily="18" charset="0"/>
                <a:cs typeface="Times New Roman" pitchFamily="18" charset="0"/>
              </a:rPr>
              <a:t>в </a:t>
            </a:r>
            <a:r>
              <a:rPr lang="ru-RU" sz="1400" dirty="0" smtClean="0">
                <a:solidFill>
                  <a:srgbClr val="002060"/>
                </a:solidFill>
                <a:latin typeface="Times New Roman" pitchFamily="18" charset="0"/>
                <a:cs typeface="Times New Roman" pitchFamily="18" charset="0"/>
              </a:rPr>
              <a:t>списки, кроме </a:t>
            </a:r>
            <a:r>
              <a:rPr lang="ru-RU" sz="1400" dirty="0">
                <a:solidFill>
                  <a:srgbClr val="002060"/>
                </a:solidFill>
                <a:latin typeface="Times New Roman" pitchFamily="18" charset="0"/>
                <a:cs typeface="Times New Roman" pitchFamily="18" charset="0"/>
              </a:rPr>
              <a:t>назначенного медицинского работника. Работники туроператора, турагентства или организации, осуществляющей экскурсионное обслуживание, участвующие в выполнении программы маршрута, допускаются к поездке в автобусе, если у этих работников имеется при себе документ, подтверждающий трудовые отношения с туроператором, турагентством или организацией, осуществляющей экскурсионное обслуживание, и участие в выполнении программы маршрута. </a:t>
            </a:r>
          </a:p>
        </p:txBody>
      </p:sp>
    </p:spTree>
    <p:extLst>
      <p:ext uri="{BB962C8B-B14F-4D97-AF65-F5344CB8AC3E}">
        <p14:creationId xmlns:p14="http://schemas.microsoft.com/office/powerpoint/2010/main" val="3751928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07632" y="260648"/>
            <a:ext cx="8496944" cy="4824536"/>
          </a:xfrm>
        </p:spPr>
        <p:txBody>
          <a:bodyPr>
            <a:noAutofit/>
          </a:bodyPr>
          <a:lstStyle/>
          <a:p>
            <a:pPr algn="ctr"/>
            <a:r>
              <a:rPr lang="ru-RU" sz="3600" b="1" dirty="0" smtClean="0">
                <a:solidFill>
                  <a:srgbClr val="002060"/>
                </a:solidFill>
                <a:latin typeface="Times New Roman" pitchFamily="18" charset="0"/>
                <a:cs typeface="Times New Roman" pitchFamily="18" charset="0"/>
              </a:rPr>
              <a:t>Требования </a:t>
            </a:r>
            <a:r>
              <a:rPr lang="ru-RU" sz="3600" b="1" dirty="0">
                <a:solidFill>
                  <a:srgbClr val="002060"/>
                </a:solidFill>
                <a:latin typeface="Times New Roman" pitchFamily="18" charset="0"/>
                <a:cs typeface="Times New Roman" pitchFamily="18" charset="0"/>
              </a:rPr>
              <a:t> </a:t>
            </a:r>
            <a:r>
              <a:rPr lang="ru-RU" sz="3600" b="1" dirty="0" smtClean="0">
                <a:solidFill>
                  <a:srgbClr val="002060"/>
                </a:solidFill>
                <a:latin typeface="Times New Roman" pitchFamily="18" charset="0"/>
                <a:cs typeface="Times New Roman" pitchFamily="18" charset="0"/>
              </a:rPr>
              <a:t>к водителю автобуса</a:t>
            </a:r>
          </a:p>
          <a:p>
            <a:endParaRPr lang="ru-RU" sz="1050" b="1" dirty="0" smtClean="0">
              <a:latin typeface="Times New Roman" pitchFamily="18" charset="0"/>
              <a:cs typeface="Times New Roman" pitchFamily="18" charset="0"/>
            </a:endParaRPr>
          </a:p>
          <a:p>
            <a:endParaRPr lang="ru-RU" sz="1050" b="1" dirty="0">
              <a:latin typeface="Times New Roman" pitchFamily="18" charset="0"/>
              <a:cs typeface="Times New Roman" pitchFamily="18" charset="0"/>
            </a:endParaRPr>
          </a:p>
          <a:p>
            <a:endParaRPr lang="ru-RU" sz="1050" b="1" dirty="0" smtClean="0">
              <a:latin typeface="Times New Roman" pitchFamily="18" charset="0"/>
              <a:cs typeface="Times New Roman" pitchFamily="18" charset="0"/>
            </a:endParaRPr>
          </a:p>
          <a:p>
            <a:endParaRPr lang="ru-RU" sz="1050" b="1" dirty="0">
              <a:latin typeface="Times New Roman" pitchFamily="18" charset="0"/>
              <a:cs typeface="Times New Roman" pitchFamily="18" charset="0"/>
            </a:endParaRPr>
          </a:p>
          <a:p>
            <a:endParaRPr lang="ru-RU" sz="1050" b="1" dirty="0" smtClean="0">
              <a:latin typeface="Times New Roman" pitchFamily="18" charset="0"/>
              <a:cs typeface="Times New Roman" pitchFamily="18" charset="0"/>
            </a:endParaRPr>
          </a:p>
          <a:p>
            <a:endParaRPr lang="ru-RU" sz="1050" b="1" dirty="0">
              <a:latin typeface="Times New Roman" pitchFamily="18" charset="0"/>
              <a:cs typeface="Times New Roman" pitchFamily="18" charset="0"/>
            </a:endParaRPr>
          </a:p>
          <a:p>
            <a:endParaRPr lang="ru-RU" sz="1050" b="1" dirty="0" smtClean="0">
              <a:latin typeface="Times New Roman" pitchFamily="18" charset="0"/>
              <a:cs typeface="Times New Roman" pitchFamily="18" charset="0"/>
            </a:endParaRPr>
          </a:p>
          <a:p>
            <a:endParaRPr lang="ru-RU" sz="1050" b="1" dirty="0">
              <a:latin typeface="Times New Roman" pitchFamily="18" charset="0"/>
              <a:cs typeface="Times New Roman" pitchFamily="18" charset="0"/>
            </a:endParaRPr>
          </a:p>
          <a:p>
            <a:endParaRPr lang="ru-RU" sz="1050" b="1" dirty="0" smtClean="0">
              <a:latin typeface="Times New Roman" pitchFamily="18" charset="0"/>
              <a:cs typeface="Times New Roman" pitchFamily="18" charset="0"/>
            </a:endParaRPr>
          </a:p>
          <a:p>
            <a:endParaRPr lang="ru-RU" sz="1050" b="1" dirty="0">
              <a:latin typeface="Times New Roman" pitchFamily="18" charset="0"/>
              <a:cs typeface="Times New Roman" pitchFamily="18" charset="0"/>
            </a:endParaRPr>
          </a:p>
          <a:p>
            <a:endParaRPr lang="ru-RU" sz="1050" b="1" dirty="0" smtClean="0">
              <a:latin typeface="Times New Roman" pitchFamily="18" charset="0"/>
              <a:cs typeface="Times New Roman" pitchFamily="18" charset="0"/>
            </a:endParaRPr>
          </a:p>
          <a:p>
            <a:endParaRPr lang="ru-RU" sz="1050" b="1" dirty="0">
              <a:latin typeface="Times New Roman" pitchFamily="18" charset="0"/>
              <a:cs typeface="Times New Roman" pitchFamily="18" charset="0"/>
            </a:endParaRPr>
          </a:p>
          <a:p>
            <a:endParaRPr lang="ru-RU" sz="1050" b="1" dirty="0" smtClean="0">
              <a:latin typeface="Times New Roman" pitchFamily="18" charset="0"/>
              <a:cs typeface="Times New Roman" pitchFamily="18" charset="0"/>
            </a:endParaRPr>
          </a:p>
          <a:p>
            <a:endParaRPr lang="ru-RU" sz="1050"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5305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915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188640"/>
            <a:ext cx="7175351" cy="1080120"/>
          </a:xfrm>
          <a:effectLst/>
        </p:spPr>
        <p:txBody>
          <a:bodyPr/>
          <a:lstStyle/>
          <a:p>
            <a:pPr marL="182880" indent="0">
              <a:buNone/>
            </a:pPr>
            <a:r>
              <a:rPr lang="ru-RU" sz="4400" dirty="0" smtClean="0">
                <a:solidFill>
                  <a:srgbClr val="002060"/>
                </a:solidFill>
                <a:effectLst/>
              </a:rPr>
              <a:t>Требования к автобусу</a:t>
            </a:r>
            <a:endParaRPr lang="ru-RU" sz="4400" dirty="0">
              <a:solidFill>
                <a:srgbClr val="002060"/>
              </a:solidFill>
              <a:effectLst/>
            </a:endParaRP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1000"/>
                    </a14:imgEffect>
                  </a14:imgLayer>
                </a14:imgProps>
              </a:ext>
              <a:ext uri="{28A0092B-C50C-407E-A947-70E740481C1C}">
                <a14:useLocalDpi xmlns:a14="http://schemas.microsoft.com/office/drawing/2010/main" val="0"/>
              </a:ext>
            </a:extLst>
          </a:blip>
          <a:srcRect/>
          <a:stretch>
            <a:fillRect/>
          </a:stretch>
        </p:blipFill>
        <p:spPr bwMode="auto">
          <a:xfrm>
            <a:off x="437847" y="2429661"/>
            <a:ext cx="8298214"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C:\Users\RyagskihAV\Desktop\Ряжских Анна\организованные перевозки\Материалы\Москва\картинки\6524465b6eef46c0833c49d102dd4c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3002" y="980728"/>
            <a:ext cx="2672975" cy="13049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23480" y="5776188"/>
            <a:ext cx="8113016" cy="646331"/>
          </a:xfrm>
          <a:prstGeom prst="rect">
            <a:avLst/>
          </a:prstGeom>
          <a:noFill/>
        </p:spPr>
        <p:txBody>
          <a:bodyPr wrap="square" rtlCol="0">
            <a:spAutoFit/>
          </a:bodyPr>
          <a:lstStyle/>
          <a:p>
            <a:r>
              <a:rPr lang="ru-RU" b="1" dirty="0" smtClean="0">
                <a:solidFill>
                  <a:schemeClr val="accent6">
                    <a:lumMod val="75000"/>
                  </a:schemeClr>
                </a:solidFill>
              </a:rPr>
              <a:t>Требования в части, касающейся требований к году выпуска автобуса </a:t>
            </a:r>
          </a:p>
          <a:p>
            <a:r>
              <a:rPr lang="ru-RU" b="1" dirty="0" smtClean="0">
                <a:solidFill>
                  <a:schemeClr val="accent6">
                    <a:lumMod val="75000"/>
                  </a:schemeClr>
                </a:solidFill>
              </a:rPr>
              <a:t>не применяются до 30.06.2020</a:t>
            </a:r>
            <a:endParaRPr lang="ru-RU" b="1" dirty="0">
              <a:solidFill>
                <a:schemeClr val="accent6">
                  <a:lumMod val="75000"/>
                </a:schemeClr>
              </a:solidFill>
            </a:endParaRPr>
          </a:p>
        </p:txBody>
      </p:sp>
      <p:sp>
        <p:nvSpPr>
          <p:cNvPr id="4" name="TextBox 3"/>
          <p:cNvSpPr txBox="1"/>
          <p:nvPr/>
        </p:nvSpPr>
        <p:spPr>
          <a:xfrm>
            <a:off x="535797" y="5643369"/>
            <a:ext cx="387683" cy="923330"/>
          </a:xfrm>
          <a:prstGeom prst="rect">
            <a:avLst/>
          </a:prstGeom>
          <a:noFill/>
        </p:spPr>
        <p:txBody>
          <a:bodyPr wrap="square" rtlCol="0">
            <a:spAutoFit/>
          </a:bodyPr>
          <a:lstStyle/>
          <a:p>
            <a:r>
              <a:rPr lang="ru-RU" sz="5400" dirty="0" smtClean="0">
                <a:solidFill>
                  <a:schemeClr val="accent6">
                    <a:lumMod val="75000"/>
                  </a:schemeClr>
                </a:solidFill>
              </a:rPr>
              <a:t>!</a:t>
            </a:r>
            <a:endParaRPr lang="ru-RU" sz="5400" dirty="0">
              <a:solidFill>
                <a:schemeClr val="accent6">
                  <a:lumMod val="75000"/>
                </a:schemeClr>
              </a:solidFill>
            </a:endParaRPr>
          </a:p>
        </p:txBody>
      </p:sp>
    </p:spTree>
    <p:extLst>
      <p:ext uri="{BB962C8B-B14F-4D97-AF65-F5344CB8AC3E}">
        <p14:creationId xmlns:p14="http://schemas.microsoft.com/office/powerpoint/2010/main" val="802539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1340768"/>
            <a:ext cx="8784976" cy="4824536"/>
          </a:xfrm>
        </p:spPr>
        <p:txBody>
          <a:bodyPr>
            <a:noAutofit/>
          </a:bodyPr>
          <a:lstStyle/>
          <a:p>
            <a:pPr indent="263525" algn="just"/>
            <a:r>
              <a:rPr lang="ru-RU" sz="1400" b="1" dirty="0" smtClean="0">
                <a:solidFill>
                  <a:srgbClr val="002060"/>
                </a:solidFill>
                <a:latin typeface="Times New Roman" pitchFamily="18" charset="0"/>
                <a:cs typeface="Times New Roman" pitchFamily="18" charset="0"/>
              </a:rPr>
              <a:t>Уведомление </a:t>
            </a:r>
            <a:r>
              <a:rPr lang="ru-RU" sz="1400" b="1" dirty="0">
                <a:solidFill>
                  <a:srgbClr val="002060"/>
                </a:solidFill>
                <a:latin typeface="Times New Roman" pitchFamily="18" charset="0"/>
                <a:cs typeface="Times New Roman" pitchFamily="18" charset="0"/>
              </a:rPr>
              <a:t>об организованной перевозке </a:t>
            </a:r>
            <a:r>
              <a:rPr lang="ru-RU" sz="1400" dirty="0">
                <a:solidFill>
                  <a:srgbClr val="002060"/>
                </a:solidFill>
                <a:latin typeface="Times New Roman" pitchFamily="18" charset="0"/>
                <a:cs typeface="Times New Roman" pitchFamily="18" charset="0"/>
              </a:rPr>
              <a:t>группы детей </a:t>
            </a:r>
            <a:r>
              <a:rPr lang="ru-RU" sz="1400" dirty="0" smtClean="0">
                <a:solidFill>
                  <a:srgbClr val="002060"/>
                </a:solidFill>
                <a:latin typeface="Times New Roman" pitchFamily="18" charset="0"/>
                <a:cs typeface="Times New Roman" pitchFamily="18" charset="0"/>
              </a:rPr>
              <a:t>подается </a:t>
            </a:r>
            <a:r>
              <a:rPr lang="ru-RU" sz="1400" b="1" dirty="0">
                <a:solidFill>
                  <a:srgbClr val="002060"/>
                </a:solidFill>
                <a:latin typeface="Times New Roman" pitchFamily="18" charset="0"/>
                <a:cs typeface="Times New Roman" pitchFamily="18" charset="0"/>
              </a:rPr>
              <a:t>в случае перевозки </a:t>
            </a:r>
            <a:r>
              <a:rPr lang="ru-RU" sz="1400" b="1" dirty="0" smtClean="0">
                <a:solidFill>
                  <a:srgbClr val="002060"/>
                </a:solidFill>
                <a:latin typeface="Times New Roman" pitchFamily="18" charset="0"/>
                <a:cs typeface="Times New Roman" pitchFamily="18" charset="0"/>
              </a:rPr>
              <a:t>1 </a:t>
            </a:r>
            <a:r>
              <a:rPr lang="ru-RU" sz="1400" b="1" dirty="0">
                <a:solidFill>
                  <a:srgbClr val="002060"/>
                </a:solidFill>
                <a:latin typeface="Times New Roman" pitchFamily="18" charset="0"/>
                <a:cs typeface="Times New Roman" pitchFamily="18" charset="0"/>
              </a:rPr>
              <a:t>или </a:t>
            </a:r>
            <a:r>
              <a:rPr lang="ru-RU" sz="1400" b="1" dirty="0" smtClean="0">
                <a:solidFill>
                  <a:srgbClr val="002060"/>
                </a:solidFill>
                <a:latin typeface="Times New Roman" pitchFamily="18" charset="0"/>
                <a:cs typeface="Times New Roman" pitchFamily="18" charset="0"/>
              </a:rPr>
              <a:t>2 </a:t>
            </a:r>
            <a:r>
              <a:rPr lang="ru-RU" sz="1400" b="1" dirty="0">
                <a:solidFill>
                  <a:srgbClr val="002060"/>
                </a:solidFill>
                <a:latin typeface="Times New Roman" pitchFamily="18" charset="0"/>
                <a:cs typeface="Times New Roman" pitchFamily="18" charset="0"/>
              </a:rPr>
              <a:t>автобусами </a:t>
            </a:r>
            <a:r>
              <a:rPr lang="ru-RU" sz="1400" dirty="0" smtClean="0">
                <a:solidFill>
                  <a:srgbClr val="002060"/>
                </a:solidFill>
                <a:latin typeface="Times New Roman" pitchFamily="18" charset="0"/>
                <a:cs typeface="Times New Roman" pitchFamily="18" charset="0"/>
              </a:rPr>
              <a:t>в </a:t>
            </a:r>
            <a:r>
              <a:rPr lang="ru-RU" sz="1400" dirty="0">
                <a:solidFill>
                  <a:srgbClr val="002060"/>
                </a:solidFill>
                <a:latin typeface="Times New Roman" pitchFamily="18" charset="0"/>
                <a:cs typeface="Times New Roman" pitchFamily="18" charset="0"/>
              </a:rPr>
              <a:t>соответствующее </a:t>
            </a:r>
            <a:r>
              <a:rPr lang="ru-RU" sz="1400" dirty="0" smtClean="0">
                <a:solidFill>
                  <a:srgbClr val="002060"/>
                </a:solidFill>
                <a:latin typeface="Times New Roman" pitchFamily="18" charset="0"/>
                <a:cs typeface="Times New Roman" pitchFamily="18" charset="0"/>
              </a:rPr>
              <a:t>подразделение Госавтоинспекции </a:t>
            </a:r>
            <a:r>
              <a:rPr lang="ru-RU" sz="1400" dirty="0">
                <a:solidFill>
                  <a:srgbClr val="002060"/>
                </a:solidFill>
                <a:latin typeface="Times New Roman" pitchFamily="18" charset="0"/>
                <a:cs typeface="Times New Roman" pitchFamily="18" charset="0"/>
              </a:rPr>
              <a:t>на районном уровне </a:t>
            </a:r>
            <a:r>
              <a:rPr lang="ru-RU" sz="1400" u="sng" dirty="0">
                <a:solidFill>
                  <a:srgbClr val="002060"/>
                </a:solidFill>
                <a:latin typeface="Times New Roman" pitchFamily="18" charset="0"/>
                <a:cs typeface="Times New Roman" pitchFamily="18" charset="0"/>
              </a:rPr>
              <a:t>по месту начала перевозки </a:t>
            </a:r>
            <a:r>
              <a:rPr lang="ru-RU" sz="1400" dirty="0">
                <a:solidFill>
                  <a:srgbClr val="002060"/>
                </a:solidFill>
                <a:latin typeface="Times New Roman" pitchFamily="18" charset="0"/>
                <a:cs typeface="Times New Roman" pitchFamily="18" charset="0"/>
              </a:rPr>
              <a:t>в порядке</a:t>
            </a:r>
            <a:r>
              <a:rPr lang="ru-RU" sz="1400" dirty="0" smtClean="0">
                <a:solidFill>
                  <a:srgbClr val="002060"/>
                </a:solidFill>
                <a:latin typeface="Times New Roman" pitchFamily="18" charset="0"/>
                <a:cs typeface="Times New Roman" pitchFamily="18" charset="0"/>
              </a:rPr>
              <a:t>, установленном </a:t>
            </a:r>
            <a:r>
              <a:rPr lang="ru-RU" sz="1400" dirty="0">
                <a:solidFill>
                  <a:srgbClr val="002060"/>
                </a:solidFill>
                <a:latin typeface="Times New Roman" pitchFamily="18" charset="0"/>
                <a:cs typeface="Times New Roman" pitchFamily="18" charset="0"/>
                <a:hlinkClick r:id="rId2" action="ppaction://hlinkfile"/>
              </a:rPr>
              <a:t>приказом МВД России от 30.12.2016 №941 </a:t>
            </a:r>
            <a:r>
              <a:rPr lang="ru-RU" sz="1400" dirty="0">
                <a:solidFill>
                  <a:srgbClr val="002060"/>
                </a:solidFill>
                <a:latin typeface="Times New Roman" pitchFamily="18" charset="0"/>
                <a:cs typeface="Times New Roman" pitchFamily="18" charset="0"/>
              </a:rPr>
              <a:t>««Об </a:t>
            </a:r>
            <a:r>
              <a:rPr lang="ru-RU" sz="1400" dirty="0" smtClean="0">
                <a:solidFill>
                  <a:srgbClr val="002060"/>
                </a:solidFill>
                <a:latin typeface="Times New Roman" pitchFamily="18" charset="0"/>
                <a:cs typeface="Times New Roman" pitchFamily="18" charset="0"/>
              </a:rPr>
              <a:t>утверждении Порядка </a:t>
            </a:r>
            <a:r>
              <a:rPr lang="ru-RU" sz="1400" dirty="0">
                <a:solidFill>
                  <a:srgbClr val="002060"/>
                </a:solidFill>
                <a:latin typeface="Times New Roman" pitchFamily="18" charset="0"/>
                <a:cs typeface="Times New Roman" pitchFamily="18" charset="0"/>
              </a:rPr>
              <a:t>подачи уведомления об организованной перевозке группы </a:t>
            </a:r>
            <a:r>
              <a:rPr lang="ru-RU" sz="1400" dirty="0" smtClean="0">
                <a:solidFill>
                  <a:srgbClr val="002060"/>
                </a:solidFill>
                <a:latin typeface="Times New Roman" pitchFamily="18" charset="0"/>
                <a:cs typeface="Times New Roman" pitchFamily="18" charset="0"/>
              </a:rPr>
              <a:t>детей автобусами»: </a:t>
            </a:r>
          </a:p>
          <a:p>
            <a:pPr marL="285750" indent="-285750" algn="just">
              <a:buFont typeface="Arial" pitchFamily="34" charset="0"/>
              <a:buChar char="•"/>
            </a:pPr>
            <a:r>
              <a:rPr lang="ru-RU" sz="1400" b="1" u="sng" dirty="0" smtClean="0">
                <a:solidFill>
                  <a:srgbClr val="002060"/>
                </a:solidFill>
                <a:latin typeface="Times New Roman" pitchFamily="18" charset="0"/>
                <a:cs typeface="Times New Roman" pitchFamily="18" charset="0"/>
              </a:rPr>
              <a:t>не </a:t>
            </a:r>
            <a:r>
              <a:rPr lang="ru-RU" sz="1400" b="1" u="sng" dirty="0">
                <a:solidFill>
                  <a:srgbClr val="002060"/>
                </a:solidFill>
                <a:latin typeface="Times New Roman" pitchFamily="18" charset="0"/>
                <a:cs typeface="Times New Roman" pitchFamily="18" charset="0"/>
              </a:rPr>
              <a:t>позднее, чем за 2 дня до дня начала </a:t>
            </a:r>
            <a:r>
              <a:rPr lang="ru-RU" sz="1400" b="1" u="sng" dirty="0" smtClean="0">
                <a:solidFill>
                  <a:srgbClr val="002060"/>
                </a:solidFill>
                <a:latin typeface="Times New Roman" pitchFamily="18" charset="0"/>
                <a:cs typeface="Times New Roman" pitchFamily="18" charset="0"/>
              </a:rPr>
              <a:t>перевозки</a:t>
            </a:r>
            <a:r>
              <a:rPr lang="ru-RU" sz="1400" b="1" i="1" dirty="0" smtClean="0">
                <a:solidFill>
                  <a:srgbClr val="002060"/>
                </a:solidFill>
                <a:latin typeface="Times New Roman" pitchFamily="18" charset="0"/>
                <a:cs typeface="Times New Roman" pitchFamily="18" charset="0"/>
              </a:rPr>
              <a:t> </a:t>
            </a:r>
            <a:r>
              <a:rPr lang="ru-RU" sz="1400" dirty="0">
                <a:solidFill>
                  <a:srgbClr val="002060"/>
                </a:solidFill>
                <a:latin typeface="Times New Roman" pitchFamily="18" charset="0"/>
                <a:cs typeface="Times New Roman" pitchFamily="18" charset="0"/>
              </a:rPr>
              <a:t>(пример: уведомление о перевозке </a:t>
            </a:r>
            <a:r>
              <a:rPr lang="ru-RU" sz="1400" dirty="0" smtClean="0">
                <a:solidFill>
                  <a:srgbClr val="002060"/>
                </a:solidFill>
                <a:latin typeface="Times New Roman" pitchFamily="18" charset="0"/>
                <a:cs typeface="Times New Roman" pitchFamily="18" charset="0"/>
              </a:rPr>
              <a:t>28.09.2018 </a:t>
            </a:r>
            <a:r>
              <a:rPr lang="ru-RU" sz="1400" dirty="0">
                <a:solidFill>
                  <a:srgbClr val="002060"/>
                </a:solidFill>
                <a:latin typeface="Times New Roman" pitchFamily="18" charset="0"/>
                <a:cs typeface="Times New Roman" pitchFamily="18" charset="0"/>
              </a:rPr>
              <a:t>должно быть подано не позднее </a:t>
            </a:r>
            <a:r>
              <a:rPr lang="ru-RU" sz="1400" dirty="0" smtClean="0">
                <a:solidFill>
                  <a:srgbClr val="002060"/>
                </a:solidFill>
                <a:latin typeface="Times New Roman" pitchFamily="18" charset="0"/>
                <a:cs typeface="Times New Roman" pitchFamily="18" charset="0"/>
              </a:rPr>
              <a:t>25.09.2018);</a:t>
            </a:r>
          </a:p>
          <a:p>
            <a:pPr marL="285750" indent="-285750" algn="just">
              <a:buFont typeface="Arial" pitchFamily="34" charset="0"/>
              <a:buChar char="•"/>
            </a:pPr>
            <a:r>
              <a:rPr lang="ru-RU" sz="1400" dirty="0" smtClean="0">
                <a:solidFill>
                  <a:srgbClr val="002060"/>
                </a:solidFill>
                <a:latin typeface="Times New Roman" pitchFamily="18" charset="0"/>
                <a:cs typeface="Times New Roman" pitchFamily="18" charset="0"/>
              </a:rPr>
              <a:t> может </a:t>
            </a:r>
            <a:r>
              <a:rPr lang="ru-RU" sz="1400" dirty="0">
                <a:solidFill>
                  <a:srgbClr val="002060"/>
                </a:solidFill>
                <a:latin typeface="Times New Roman" pitchFamily="18" charset="0"/>
                <a:cs typeface="Times New Roman" pitchFamily="18" charset="0"/>
              </a:rPr>
              <a:t>быть подано </a:t>
            </a:r>
            <a:r>
              <a:rPr lang="ru-RU" sz="1400" b="1" u="sng" dirty="0">
                <a:solidFill>
                  <a:srgbClr val="002060"/>
                </a:solidFill>
                <a:latin typeface="Times New Roman" pitchFamily="18" charset="0"/>
                <a:cs typeface="Times New Roman" pitchFamily="18" charset="0"/>
              </a:rPr>
              <a:t>в электронном виде</a:t>
            </a:r>
            <a:r>
              <a:rPr lang="ru-RU" sz="1400" b="1" dirty="0">
                <a:solidFill>
                  <a:srgbClr val="002060"/>
                </a:solidFill>
                <a:latin typeface="Times New Roman" pitchFamily="18" charset="0"/>
                <a:cs typeface="Times New Roman" pitchFamily="18" charset="0"/>
              </a:rPr>
              <a:t> </a:t>
            </a:r>
            <a:r>
              <a:rPr lang="ru-RU" sz="1400" dirty="0">
                <a:solidFill>
                  <a:srgbClr val="002060"/>
                </a:solidFill>
                <a:latin typeface="Times New Roman" pitchFamily="18" charset="0"/>
                <a:cs typeface="Times New Roman" pitchFamily="18" charset="0"/>
              </a:rPr>
              <a:t>с помощью </a:t>
            </a:r>
            <a:r>
              <a:rPr lang="ru-RU" sz="1400" dirty="0" smtClean="0">
                <a:solidFill>
                  <a:srgbClr val="002060"/>
                </a:solidFill>
                <a:latin typeface="Times New Roman" pitchFamily="18" charset="0"/>
                <a:cs typeface="Times New Roman" pitchFamily="18" charset="0"/>
              </a:rPr>
              <a:t>сервиса  </a:t>
            </a:r>
            <a:r>
              <a:rPr lang="en-US" sz="1400" b="1" u="sng" dirty="0">
                <a:solidFill>
                  <a:srgbClr val="002060"/>
                </a:solidFill>
                <a:latin typeface="Times New Roman" pitchFamily="18" charset="0"/>
                <a:cs typeface="Times New Roman" pitchFamily="18" charset="0"/>
              </a:rPr>
              <a:t>https://xn--90adear.xn--p1ai/transportation</a:t>
            </a:r>
            <a:r>
              <a:rPr lang="ru-RU" sz="1400" dirty="0" smtClean="0">
                <a:solidFill>
                  <a:srgbClr val="002060"/>
                </a:solidFill>
                <a:latin typeface="Times New Roman" pitchFamily="18" charset="0"/>
                <a:cs typeface="Times New Roman" pitchFamily="18" charset="0"/>
              </a:rPr>
              <a:t>;   </a:t>
            </a:r>
          </a:p>
          <a:p>
            <a:pPr marL="285750" indent="-285750" algn="just">
              <a:buFont typeface="Arial" pitchFamily="34" charset="0"/>
              <a:buChar char="•"/>
            </a:pPr>
            <a:r>
              <a:rPr lang="ru-RU" sz="1400" b="1" dirty="0">
                <a:solidFill>
                  <a:srgbClr val="002060"/>
                </a:solidFill>
                <a:latin typeface="Times New Roman" pitchFamily="18" charset="0"/>
                <a:cs typeface="Times New Roman" pitchFamily="18" charset="0"/>
              </a:rPr>
              <a:t>может подаваться в отношении нескольких </a:t>
            </a:r>
            <a:r>
              <a:rPr lang="ru-RU" sz="1400" dirty="0">
                <a:solidFill>
                  <a:srgbClr val="002060"/>
                </a:solidFill>
                <a:latin typeface="Times New Roman" pitchFamily="18" charset="0"/>
                <a:cs typeface="Times New Roman" pitchFamily="18" charset="0"/>
              </a:rPr>
              <a:t>планируемых организованных перевозок группы детей по </a:t>
            </a:r>
            <a:r>
              <a:rPr lang="ru-RU" sz="1400" b="1" dirty="0">
                <a:solidFill>
                  <a:srgbClr val="002060"/>
                </a:solidFill>
                <a:latin typeface="Times New Roman" pitchFamily="18" charset="0"/>
                <a:cs typeface="Times New Roman" pitchFamily="18" charset="0"/>
              </a:rPr>
              <a:t>одному и тому же маршруту </a:t>
            </a:r>
            <a:r>
              <a:rPr lang="ru-RU" sz="1400" dirty="0">
                <a:solidFill>
                  <a:srgbClr val="002060"/>
                </a:solidFill>
                <a:latin typeface="Times New Roman" pitchFamily="18" charset="0"/>
                <a:cs typeface="Times New Roman" pitchFamily="18" charset="0"/>
              </a:rPr>
              <a:t>с указанием дат и времени осуществления таких перевозок</a:t>
            </a:r>
            <a:r>
              <a:rPr lang="ru-RU" sz="1400" dirty="0" smtClean="0">
                <a:solidFill>
                  <a:srgbClr val="002060"/>
                </a:solidFill>
                <a:latin typeface="Times New Roman" pitchFamily="18" charset="0"/>
                <a:cs typeface="Times New Roman" pitchFamily="18" charset="0"/>
              </a:rPr>
              <a:t>.</a:t>
            </a:r>
            <a:endParaRPr lang="ru-RU" sz="1400" dirty="0">
              <a:solidFill>
                <a:srgbClr val="002060"/>
              </a:solidFill>
              <a:latin typeface="Times New Roman" pitchFamily="18" charset="0"/>
              <a:cs typeface="Times New Roman" pitchFamily="18" charset="0"/>
            </a:endParaRPr>
          </a:p>
          <a:p>
            <a:pPr marL="285750" indent="-285750" algn="just">
              <a:buFontTx/>
              <a:buChar char="-"/>
            </a:pPr>
            <a:endParaRPr lang="ru-RU" sz="1400" dirty="0" smtClean="0">
              <a:solidFill>
                <a:srgbClr val="002060"/>
              </a:solidFill>
              <a:latin typeface="Times New Roman" pitchFamily="18" charset="0"/>
              <a:cs typeface="Times New Roman" pitchFamily="18" charset="0"/>
            </a:endParaRPr>
          </a:p>
          <a:p>
            <a:pPr indent="263525" algn="just">
              <a:spcBef>
                <a:spcPts val="0"/>
              </a:spcBef>
              <a:spcAft>
                <a:spcPts val="0"/>
              </a:spcAft>
            </a:pPr>
            <a:r>
              <a:rPr lang="ru-RU" sz="1400" dirty="0" smtClean="0">
                <a:solidFill>
                  <a:srgbClr val="002060"/>
                </a:solidFill>
                <a:latin typeface="Times New Roman" pitchFamily="18" charset="0"/>
                <a:cs typeface="Times New Roman" pitchFamily="18" charset="0"/>
              </a:rPr>
              <a:t>В </a:t>
            </a:r>
            <a:r>
              <a:rPr lang="ru-RU" sz="1400" dirty="0">
                <a:solidFill>
                  <a:srgbClr val="002060"/>
                </a:solidFill>
                <a:latin typeface="Times New Roman" pitchFamily="18" charset="0"/>
                <a:cs typeface="Times New Roman" pitchFamily="18" charset="0"/>
              </a:rPr>
              <a:t>случае организованной перевозки группы детей </a:t>
            </a:r>
            <a:r>
              <a:rPr lang="ru-RU" sz="1400" b="1" dirty="0" smtClean="0">
                <a:solidFill>
                  <a:srgbClr val="002060"/>
                </a:solidFill>
                <a:latin typeface="Times New Roman" pitchFamily="18" charset="0"/>
                <a:cs typeface="Times New Roman" pitchFamily="18" charset="0"/>
              </a:rPr>
              <a:t>3 </a:t>
            </a:r>
            <a:r>
              <a:rPr lang="ru-RU" sz="1400" b="1" dirty="0">
                <a:solidFill>
                  <a:srgbClr val="002060"/>
                </a:solidFill>
                <a:latin typeface="Times New Roman" pitchFamily="18" charset="0"/>
                <a:cs typeface="Times New Roman" pitchFamily="18" charset="0"/>
              </a:rPr>
              <a:t>и </a:t>
            </a:r>
            <a:r>
              <a:rPr lang="ru-RU" sz="1400" b="1" dirty="0" smtClean="0">
                <a:solidFill>
                  <a:srgbClr val="002060"/>
                </a:solidFill>
                <a:latin typeface="Times New Roman" pitchFamily="18" charset="0"/>
                <a:cs typeface="Times New Roman" pitchFamily="18" charset="0"/>
              </a:rPr>
              <a:t>более автобусами не </a:t>
            </a:r>
            <a:r>
              <a:rPr lang="ru-RU" sz="1400" b="1" dirty="0">
                <a:solidFill>
                  <a:srgbClr val="002060"/>
                </a:solidFill>
                <a:latin typeface="Times New Roman" pitchFamily="18" charset="0"/>
                <a:cs typeface="Times New Roman" pitchFamily="18" charset="0"/>
              </a:rPr>
              <a:t>менее </a:t>
            </a:r>
            <a:r>
              <a:rPr lang="ru-RU" sz="1400" b="1" u="sng" dirty="0">
                <a:solidFill>
                  <a:srgbClr val="002060"/>
                </a:solidFill>
                <a:latin typeface="Times New Roman" pitchFamily="18" charset="0"/>
                <a:cs typeface="Times New Roman" pitchFamily="18" charset="0"/>
              </a:rPr>
              <a:t>чем за 10 дней </a:t>
            </a:r>
            <a:r>
              <a:rPr lang="ru-RU" sz="1400" b="1" dirty="0">
                <a:solidFill>
                  <a:srgbClr val="002060"/>
                </a:solidFill>
                <a:latin typeface="Times New Roman" pitchFamily="18" charset="0"/>
                <a:cs typeface="Times New Roman" pitchFamily="18" charset="0"/>
              </a:rPr>
              <a:t>до планируемой поездки</a:t>
            </a:r>
            <a:r>
              <a:rPr lang="ru-RU" sz="1400" dirty="0">
                <a:solidFill>
                  <a:srgbClr val="002060"/>
                </a:solidFill>
                <a:latin typeface="Times New Roman" pitchFamily="18" charset="0"/>
                <a:cs typeface="Times New Roman" pitchFamily="18" charset="0"/>
              </a:rPr>
              <a:t> подается заявка </a:t>
            </a:r>
            <a:r>
              <a:rPr lang="ru-RU" sz="1400" dirty="0" smtClean="0">
                <a:solidFill>
                  <a:srgbClr val="002060"/>
                </a:solidFill>
                <a:latin typeface="Times New Roman" pitchFamily="18" charset="0"/>
                <a:cs typeface="Times New Roman" pitchFamily="18" charset="0"/>
              </a:rPr>
              <a:t>на сопровождение с </a:t>
            </a:r>
            <a:r>
              <a:rPr lang="ru-RU" sz="1400" dirty="0">
                <a:solidFill>
                  <a:srgbClr val="002060"/>
                </a:solidFill>
                <a:latin typeface="Times New Roman" pitchFamily="18" charset="0"/>
                <a:cs typeface="Times New Roman" pitchFamily="18" charset="0"/>
              </a:rPr>
              <a:t>приложением соответствующего комплекта</a:t>
            </a:r>
          </a:p>
          <a:p>
            <a:pPr algn="just">
              <a:spcBef>
                <a:spcPts val="0"/>
              </a:spcBef>
              <a:spcAft>
                <a:spcPts val="0"/>
              </a:spcAft>
            </a:pPr>
            <a:r>
              <a:rPr lang="ru-RU" sz="1400" dirty="0">
                <a:solidFill>
                  <a:srgbClr val="002060"/>
                </a:solidFill>
                <a:latin typeface="Times New Roman" pitchFamily="18" charset="0"/>
                <a:cs typeface="Times New Roman" pitchFamily="18" charset="0"/>
              </a:rPr>
              <a:t>документов в порядке, установленном приказом МВД России от 31.08.2007 №</a:t>
            </a:r>
            <a:r>
              <a:rPr lang="ru-RU" sz="1400" dirty="0" smtClean="0">
                <a:solidFill>
                  <a:srgbClr val="002060"/>
                </a:solidFill>
                <a:latin typeface="Times New Roman" pitchFamily="18" charset="0"/>
                <a:cs typeface="Times New Roman" pitchFamily="18" charset="0"/>
              </a:rPr>
              <a:t>767 «Вопросы </a:t>
            </a:r>
            <a:r>
              <a:rPr lang="ru-RU" sz="1400" dirty="0">
                <a:solidFill>
                  <a:srgbClr val="002060"/>
                </a:solidFill>
                <a:latin typeface="Times New Roman" pitchFamily="18" charset="0"/>
                <a:cs typeface="Times New Roman" pitchFamily="18" charset="0"/>
              </a:rPr>
              <a:t>организации сопровождения транспортных средств </a:t>
            </a:r>
            <a:r>
              <a:rPr lang="ru-RU" sz="1400" dirty="0" smtClean="0">
                <a:solidFill>
                  <a:srgbClr val="002060"/>
                </a:solidFill>
                <a:latin typeface="Times New Roman" pitchFamily="18" charset="0"/>
                <a:cs typeface="Times New Roman" pitchFamily="18" charset="0"/>
              </a:rPr>
              <a:t>патрульными автомобилями Госавтоинспекции».</a:t>
            </a:r>
          </a:p>
          <a:p>
            <a:pPr algn="just">
              <a:spcBef>
                <a:spcPts val="0"/>
              </a:spcBef>
              <a:spcAft>
                <a:spcPts val="0"/>
              </a:spcAft>
            </a:pPr>
            <a:endParaRPr lang="ru-RU" sz="1400" dirty="0">
              <a:solidFill>
                <a:srgbClr val="002060"/>
              </a:solidFill>
              <a:latin typeface="Times New Roman" pitchFamily="18" charset="0"/>
              <a:cs typeface="Times New Roman" pitchFamily="18" charset="0"/>
            </a:endParaRPr>
          </a:p>
          <a:p>
            <a:pPr indent="263525" algn="just"/>
            <a:r>
              <a:rPr lang="ru-RU" sz="1400" dirty="0">
                <a:solidFill>
                  <a:srgbClr val="002060"/>
                </a:solidFill>
                <a:latin typeface="Times New Roman" pitchFamily="18" charset="0"/>
                <a:cs typeface="Times New Roman" pitchFamily="18" charset="0"/>
              </a:rPr>
              <a:t>Обязанность по подаче уведомления или заявки возлагается на руководителя или должностное лицо, ответственных за обеспечение безопасности дорожного движения, организации - в случае использования собственного транспорта организации, а при организованной перевозке группы детей по договору фрахтования - фрахтователь или фрахтовщик (по взаимной договоренности, которая должна быть указана в договоре).</a:t>
            </a:r>
          </a:p>
          <a:p>
            <a:endParaRPr lang="ru-RU" sz="1200" dirty="0">
              <a:solidFill>
                <a:srgbClr val="002060"/>
              </a:solidFill>
              <a:latin typeface="Times New Roman" pitchFamily="18" charset="0"/>
              <a:cs typeface="Times New Roman" pitchFamily="18" charset="0"/>
            </a:endParaRPr>
          </a:p>
          <a:p>
            <a:pPr algn="just">
              <a:spcBef>
                <a:spcPts val="0"/>
              </a:spcBef>
              <a:spcAft>
                <a:spcPts val="0"/>
              </a:spcAft>
            </a:pPr>
            <a:endParaRPr lang="ru-RU" sz="1200" dirty="0" smtClean="0">
              <a:solidFill>
                <a:srgbClr val="002060"/>
              </a:solidFill>
              <a:latin typeface="Times New Roman" pitchFamily="18" charset="0"/>
              <a:cs typeface="Times New Roman" pitchFamily="18" charset="0"/>
            </a:endParaRPr>
          </a:p>
          <a:p>
            <a:endParaRPr lang="ru-RU" sz="1200" dirty="0">
              <a:solidFill>
                <a:srgbClr val="002060"/>
              </a:solidFill>
              <a:latin typeface="Times New Roman" pitchFamily="18" charset="0"/>
              <a:cs typeface="Times New Roman" pitchFamily="18" charset="0"/>
            </a:endParaRPr>
          </a:p>
          <a:p>
            <a:endParaRPr lang="ru-RU" sz="1200" dirty="0" smtClean="0">
              <a:solidFill>
                <a:srgbClr val="002060"/>
              </a:solidFill>
              <a:latin typeface="Times New Roman" pitchFamily="18" charset="0"/>
              <a:cs typeface="Times New Roman" pitchFamily="18" charset="0"/>
            </a:endParaRPr>
          </a:p>
          <a:p>
            <a:endParaRPr lang="ru-RU" sz="1200" dirty="0">
              <a:solidFill>
                <a:srgbClr val="002060"/>
              </a:solidFill>
              <a:latin typeface="Times New Roman" pitchFamily="18" charset="0"/>
              <a:cs typeface="Times New Roman" pitchFamily="18" charset="0"/>
            </a:endParaRPr>
          </a:p>
          <a:p>
            <a:endParaRPr lang="ru-RU" sz="1200" dirty="0" smtClean="0">
              <a:solidFill>
                <a:srgbClr val="002060"/>
              </a:solidFill>
              <a:latin typeface="Times New Roman" pitchFamily="18" charset="0"/>
              <a:cs typeface="Times New Roman" pitchFamily="18" charset="0"/>
            </a:endParaRPr>
          </a:p>
          <a:p>
            <a:endParaRPr lang="ru-RU" sz="1200" dirty="0">
              <a:solidFill>
                <a:srgbClr val="002060"/>
              </a:solidFill>
              <a:latin typeface="Times New Roman" pitchFamily="18" charset="0"/>
              <a:cs typeface="Times New Roman" pitchFamily="18" charset="0"/>
            </a:endParaRPr>
          </a:p>
          <a:p>
            <a:endParaRPr lang="ru-RU" sz="1200" dirty="0">
              <a:solidFill>
                <a:srgbClr val="002060"/>
              </a:solidFill>
              <a:latin typeface="Times New Roman" pitchFamily="18" charset="0"/>
              <a:cs typeface="Times New Roman" pitchFamily="18" charset="0"/>
            </a:endParaRPr>
          </a:p>
          <a:p>
            <a:endParaRPr lang="ru-RU" sz="1200" dirty="0">
              <a:solidFill>
                <a:srgbClr val="002060"/>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1763689" y="-58176"/>
            <a:ext cx="7128792" cy="1470952"/>
          </a:xfrm>
          <a:effectLst/>
        </p:spPr>
        <p:txBody>
          <a:bodyPr/>
          <a:lstStyle/>
          <a:p>
            <a:pPr marL="182880" indent="0" algn="ctr">
              <a:buNone/>
            </a:pPr>
            <a:r>
              <a:rPr lang="ru-RU" sz="2800" dirty="0">
                <a:solidFill>
                  <a:srgbClr val="002060"/>
                </a:solidFill>
                <a:effectLst/>
                <a:latin typeface="Times New Roman" pitchFamily="18" charset="0"/>
                <a:cs typeface="Times New Roman" pitchFamily="18" charset="0"/>
              </a:rPr>
              <a:t>ОСНОВНЫЕ ТРЕБОВАНИЯ ПО ПОРЯДКУ ПОДАЧИ </a:t>
            </a:r>
            <a:r>
              <a:rPr lang="ru-RU" sz="2800" dirty="0" smtClean="0">
                <a:solidFill>
                  <a:srgbClr val="002060"/>
                </a:solidFill>
                <a:effectLst/>
                <a:latin typeface="Times New Roman" pitchFamily="18" charset="0"/>
                <a:cs typeface="Times New Roman" pitchFamily="18" charset="0"/>
              </a:rPr>
              <a:t>УВЕДОМЛЕНИЯ</a:t>
            </a:r>
            <a:br>
              <a:rPr lang="ru-RU" sz="2800" dirty="0" smtClean="0">
                <a:solidFill>
                  <a:srgbClr val="002060"/>
                </a:solidFill>
                <a:effectLst/>
                <a:latin typeface="Times New Roman" pitchFamily="18" charset="0"/>
                <a:cs typeface="Times New Roman" pitchFamily="18" charset="0"/>
              </a:rPr>
            </a:br>
            <a:r>
              <a:rPr lang="ru-RU" sz="2800" dirty="0" smtClean="0">
                <a:solidFill>
                  <a:srgbClr val="002060"/>
                </a:solidFill>
                <a:effectLst/>
                <a:latin typeface="Times New Roman" pitchFamily="18" charset="0"/>
                <a:cs typeface="Times New Roman" pitchFamily="18" charset="0"/>
              </a:rPr>
              <a:t>в ГИБДД</a:t>
            </a:r>
            <a:endParaRPr lang="ru-RU" sz="2800" dirty="0">
              <a:solidFill>
                <a:srgbClr val="002060"/>
              </a:solidFill>
              <a:effectLst/>
              <a:latin typeface="Times New Roman" pitchFamily="18" charset="0"/>
              <a:cs typeface="Times New Roman" pitchFamily="18" charset="0"/>
            </a:endParaRPr>
          </a:p>
        </p:txBody>
      </p:sp>
      <p:pic>
        <p:nvPicPr>
          <p:cNvPr id="3074" name="Picture 2" descr="C:\Users\RyagskihAV\Desktop\Ряжских Анна\организованные перевозки\Материалы\Москва\картинки\uvedomleniy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672"/>
            <a:ext cx="2188589" cy="101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11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7427" y="260648"/>
            <a:ext cx="7128792" cy="954107"/>
          </a:xfrm>
          <a:prstGeom prst="rect">
            <a:avLst/>
          </a:prstGeom>
        </p:spPr>
        <p:txBody>
          <a:bodyPr wrap="square">
            <a:spAutoFit/>
          </a:bodyPr>
          <a:lstStyle/>
          <a:p>
            <a:pPr marL="0" marR="0" lvl="0" indent="0" algn="ctr" defTabSz="899726" eaLnBrk="1" fontAlgn="auto" latinLnBrk="0" hangingPunct="0">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002060"/>
                </a:solidFill>
                <a:effectLst/>
                <a:uLnTx/>
                <a:uFillTx/>
                <a:latin typeface="Times New Roman"/>
                <a:sym typeface="Calibri"/>
                <a:hlinkClick r:id="rId2" action="ppaction://hlinkfile"/>
              </a:rPr>
              <a:t>Информирование департамента образования мэрии города Ярославля</a:t>
            </a:r>
            <a:endParaRPr kumimoji="0" lang="ru-RU" sz="2800" b="0" i="0" u="none" strike="noStrike" kern="0" cap="none" spc="0" normalizeH="0" baseline="0" noProof="0" dirty="0">
              <a:ln>
                <a:noFill/>
              </a:ln>
              <a:solidFill>
                <a:srgbClr val="002060"/>
              </a:solidFill>
              <a:effectLst/>
              <a:uLnTx/>
              <a:uFillTx/>
              <a:sym typeface="Calibri"/>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060848"/>
            <a:ext cx="8428558" cy="259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332796"/>
            <a:ext cx="7416824" cy="51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514820"/>
            <a:ext cx="8428558"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067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6811" y="332656"/>
            <a:ext cx="5601786" cy="1077218"/>
          </a:xfrm>
          <a:prstGeom prst="rect">
            <a:avLst/>
          </a:prstGeom>
        </p:spPr>
        <p:txBody>
          <a:bodyPr wrap="square">
            <a:spAutoFit/>
          </a:bodyPr>
          <a:lstStyle/>
          <a:p>
            <a:pPr marL="0" marR="0" lvl="0" indent="0" algn="ctr" defTabSz="899726" eaLnBrk="1" fontAlgn="auto" latinLnBrk="0" hangingPunct="0">
              <a:lnSpc>
                <a:spcPct val="100000"/>
              </a:lnSpc>
              <a:spcBef>
                <a:spcPts val="0"/>
              </a:spcBef>
              <a:spcAft>
                <a:spcPts val="0"/>
              </a:spcAft>
              <a:buClrTx/>
              <a:buSzTx/>
              <a:buFontTx/>
              <a:buNone/>
              <a:tabLst/>
              <a:defRPr/>
            </a:pPr>
            <a:r>
              <a:rPr kumimoji="0" lang="ru-RU" sz="3200" b="1" i="0" u="none" strike="noStrike" kern="0" cap="none" spc="0" normalizeH="0" baseline="0" noProof="0" dirty="0" smtClean="0">
                <a:ln>
                  <a:noFill/>
                </a:ln>
                <a:solidFill>
                  <a:srgbClr val="002060"/>
                </a:solidFill>
                <a:effectLst/>
                <a:uLnTx/>
                <a:uFillTx/>
                <a:latin typeface="Times New Roman"/>
                <a:sym typeface="Calibri"/>
              </a:rPr>
              <a:t>Ответственность за организованный выезд детей</a:t>
            </a:r>
            <a:endParaRPr kumimoji="0" lang="ru-RU" sz="3200" b="0" i="0" u="none" strike="noStrike" kern="0" cap="none" spc="0" normalizeH="0" baseline="0" noProof="0" dirty="0">
              <a:ln>
                <a:noFill/>
              </a:ln>
              <a:solidFill>
                <a:srgbClr val="002060"/>
              </a:solidFill>
              <a:effectLst/>
              <a:uLnTx/>
              <a:uFillTx/>
              <a:sym typeface="Calibri"/>
            </a:endParaRPr>
          </a:p>
        </p:txBody>
      </p:sp>
      <p:sp>
        <p:nvSpPr>
          <p:cNvPr id="3" name="Прямоугольник 2"/>
          <p:cNvSpPr/>
          <p:nvPr/>
        </p:nvSpPr>
        <p:spPr>
          <a:xfrm>
            <a:off x="763723" y="4168606"/>
            <a:ext cx="8188275" cy="1200329"/>
          </a:xfrm>
          <a:prstGeom prst="rect">
            <a:avLst/>
          </a:prstGeom>
        </p:spPr>
        <p:txBody>
          <a:bodyPr wrap="square">
            <a:spAutoFit/>
          </a:bodyPr>
          <a:lstStyle/>
          <a:p>
            <a:pPr marL="0" marR="0" lvl="0" indent="0" algn="ctr" defTabSz="899726" eaLnBrk="1" fontAlgn="auto" latinLnBrk="0" hangingPunct="0">
              <a:lnSpc>
                <a:spcPct val="100000"/>
              </a:lnSpc>
              <a:spcBef>
                <a:spcPts val="0"/>
              </a:spcBef>
              <a:spcAft>
                <a:spcPts val="0"/>
              </a:spcAft>
              <a:buClrTx/>
              <a:buSzTx/>
              <a:buFontTx/>
              <a:buNone/>
              <a:tabLst/>
              <a:defRPr/>
            </a:pPr>
            <a:r>
              <a:rPr kumimoji="0" lang="ru-RU" sz="2400" b="0" i="0" u="none" strike="noStrike" kern="0" cap="all" spc="0" normalizeH="0" baseline="0" noProof="0" dirty="0" smtClean="0">
                <a:ln w="9000" cmpd="sng">
                  <a:solidFill>
                    <a:srgbClr val="5DCEAF">
                      <a:shade val="50000"/>
                      <a:satMod val="120000"/>
                    </a:srgbClr>
                  </a:solidFill>
                  <a:prstDash val="solid"/>
                </a:ln>
                <a:solidFill>
                  <a:srgbClr val="002060"/>
                </a:solidFill>
                <a:effectLst>
                  <a:reflection blurRad="12700" stA="28000" endPos="45000" dist="1000" dir="5400000" sy="-100000" algn="bl" rotWithShape="0"/>
                </a:effectLst>
                <a:uLnTx/>
                <a:uFillTx/>
                <a:sym typeface="Calibri"/>
              </a:rPr>
              <a:t>Ответственность за обеспечение безопасности </a:t>
            </a:r>
          </a:p>
          <a:p>
            <a:pPr marL="0" marR="0" lvl="0" indent="0" algn="ctr" defTabSz="899726" eaLnBrk="1" fontAlgn="auto" latinLnBrk="0" hangingPunct="0">
              <a:lnSpc>
                <a:spcPct val="100000"/>
              </a:lnSpc>
              <a:spcBef>
                <a:spcPts val="0"/>
              </a:spcBef>
              <a:spcAft>
                <a:spcPts val="0"/>
              </a:spcAft>
              <a:buClrTx/>
              <a:buSzTx/>
              <a:buFontTx/>
              <a:buNone/>
              <a:tabLst/>
              <a:defRPr/>
            </a:pPr>
            <a:r>
              <a:rPr kumimoji="0" lang="ru-RU" sz="2400" b="0" i="0" u="none" strike="noStrike" kern="0" cap="all" spc="0" normalizeH="0" baseline="0" noProof="0" dirty="0" smtClean="0">
                <a:ln w="9000" cmpd="sng">
                  <a:solidFill>
                    <a:srgbClr val="5DCEAF">
                      <a:shade val="50000"/>
                      <a:satMod val="120000"/>
                    </a:srgbClr>
                  </a:solidFill>
                  <a:prstDash val="solid"/>
                </a:ln>
                <a:solidFill>
                  <a:srgbClr val="002060"/>
                </a:solidFill>
                <a:effectLst>
                  <a:reflection blurRad="12700" stA="28000" endPos="45000" dist="1000" dir="5400000" sy="-100000" algn="bl" rotWithShape="0"/>
                </a:effectLst>
                <a:uLnTx/>
                <a:uFillTx/>
                <a:sym typeface="Calibri"/>
              </a:rPr>
              <a:t>При перевозке Организованных групп Детей возлагается на </a:t>
            </a:r>
            <a:r>
              <a:rPr kumimoji="0" lang="ru-RU" sz="2400" b="1" i="0" u="sng" strike="noStrike" kern="0" cap="all" spc="0" normalizeH="0" baseline="0" noProof="0" dirty="0" smtClean="0">
                <a:ln w="9000" cmpd="sng">
                  <a:solidFill>
                    <a:srgbClr val="5DCEAF">
                      <a:shade val="50000"/>
                      <a:satMod val="120000"/>
                    </a:srgbClr>
                  </a:solidFill>
                  <a:prstDash val="solid"/>
                </a:ln>
                <a:solidFill>
                  <a:srgbClr val="002060"/>
                </a:solidFill>
                <a:effectLst>
                  <a:reflection blurRad="12700" stA="28000" endPos="45000" dist="1000" dir="5400000" sy="-100000" algn="bl" rotWithShape="0"/>
                </a:effectLst>
                <a:uLnTx/>
                <a:uFillTx/>
                <a:sym typeface="Calibri"/>
              </a:rPr>
              <a:t>сопровождающих лиц</a:t>
            </a:r>
            <a:endParaRPr kumimoji="0" lang="ru-RU" sz="2400" b="1" i="0" u="none" strike="noStrike" kern="0" cap="all" spc="0" normalizeH="0" baseline="0" noProof="0" dirty="0">
              <a:ln w="9000" cmpd="sng">
                <a:solidFill>
                  <a:srgbClr val="5DCEAF">
                    <a:shade val="50000"/>
                    <a:satMod val="120000"/>
                  </a:srgbClr>
                </a:solidFill>
                <a:prstDash val="solid"/>
              </a:ln>
              <a:solidFill>
                <a:srgbClr val="002060"/>
              </a:solidFill>
              <a:effectLst>
                <a:reflection blurRad="12700" stA="28000" endPos="45000" dist="1000" dir="5400000" sy="-100000" algn="bl" rotWithShape="0"/>
              </a:effectLst>
              <a:uLnTx/>
              <a:uFillTx/>
              <a:sym typeface="Calibri"/>
            </a:endParaRPr>
          </a:p>
        </p:txBody>
      </p:sp>
      <p:sp>
        <p:nvSpPr>
          <p:cNvPr id="4" name="Прямоугольник 3"/>
          <p:cNvSpPr/>
          <p:nvPr/>
        </p:nvSpPr>
        <p:spPr>
          <a:xfrm>
            <a:off x="1043608" y="1844824"/>
            <a:ext cx="7852270" cy="1938992"/>
          </a:xfrm>
          <a:prstGeom prst="rect">
            <a:avLst/>
          </a:prstGeom>
        </p:spPr>
        <p:txBody>
          <a:bodyPr wrap="square">
            <a:spAutoFit/>
          </a:bodyPr>
          <a:lstStyle/>
          <a:p>
            <a:pPr marL="0" marR="0" lvl="0" indent="0" algn="ctr" defTabSz="899726" eaLnBrk="1" fontAlgn="auto" latinLnBrk="0" hangingPunct="0">
              <a:lnSpc>
                <a:spcPct val="100000"/>
              </a:lnSpc>
              <a:spcBef>
                <a:spcPts val="0"/>
              </a:spcBef>
              <a:spcAft>
                <a:spcPts val="0"/>
              </a:spcAft>
              <a:buClrTx/>
              <a:buSzTx/>
              <a:buFontTx/>
              <a:buNone/>
              <a:tabLst/>
              <a:defRPr/>
            </a:pPr>
            <a:r>
              <a:rPr kumimoji="0" lang="ru-RU" sz="2400" b="0" i="0" u="none" strike="noStrike" kern="0" cap="all" spc="0" normalizeH="0" baseline="0" noProof="0" dirty="0" smtClean="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uLnTx/>
                <a:uFillTx/>
                <a:sym typeface="Calibri"/>
              </a:rPr>
              <a:t>Ответственность за организацию безопасной </a:t>
            </a:r>
          </a:p>
          <a:p>
            <a:pPr marL="0" marR="0" lvl="0" indent="0" algn="ctr" defTabSz="899726" eaLnBrk="1" fontAlgn="auto" latinLnBrk="0" hangingPunct="0">
              <a:lnSpc>
                <a:spcPct val="100000"/>
              </a:lnSpc>
              <a:spcBef>
                <a:spcPts val="0"/>
              </a:spcBef>
              <a:spcAft>
                <a:spcPts val="0"/>
              </a:spcAft>
              <a:buClrTx/>
              <a:buSzTx/>
              <a:buFontTx/>
              <a:buNone/>
              <a:tabLst/>
              <a:defRPr/>
            </a:pPr>
            <a:r>
              <a:rPr kumimoji="0" lang="ru-RU" sz="2400" b="0" i="0" u="none" strike="noStrike" kern="0" cap="all" spc="0" normalizeH="0" baseline="0" noProof="0" dirty="0" smtClean="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uLnTx/>
                <a:uFillTx/>
                <a:sym typeface="Calibri"/>
              </a:rPr>
              <a:t>Перевозки Детей возлагается</a:t>
            </a:r>
          </a:p>
          <a:p>
            <a:pPr marL="0" marR="0" lvl="0" indent="0" algn="ctr" defTabSz="899726" eaLnBrk="1" fontAlgn="auto" latinLnBrk="0" hangingPunct="0">
              <a:lnSpc>
                <a:spcPct val="100000"/>
              </a:lnSpc>
              <a:spcBef>
                <a:spcPts val="0"/>
              </a:spcBef>
              <a:spcAft>
                <a:spcPts val="0"/>
              </a:spcAft>
              <a:buClrTx/>
              <a:buSzTx/>
              <a:buFontTx/>
              <a:buNone/>
              <a:tabLst/>
              <a:defRPr/>
            </a:pPr>
            <a:r>
              <a:rPr kumimoji="0" lang="ru-RU" sz="2400" b="0" i="0" u="none" strike="noStrike" kern="0" cap="all" spc="0" normalizeH="0" baseline="0" noProof="0" dirty="0" smtClean="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uLnTx/>
                <a:uFillTx/>
                <a:sym typeface="Calibri"/>
              </a:rPr>
              <a:t> на </a:t>
            </a:r>
            <a:r>
              <a:rPr kumimoji="0" lang="ru-RU" sz="2400" b="1" i="0" u="sng" strike="noStrike" kern="0" cap="all" spc="0" normalizeH="0" baseline="0" noProof="0" dirty="0" smtClean="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uLnTx/>
                <a:uFillTx/>
                <a:sym typeface="Calibri"/>
              </a:rPr>
              <a:t>руководителя организации (или назначенное руководителем должностное лицо).</a:t>
            </a:r>
            <a:endParaRPr kumimoji="0" lang="ru-RU" sz="2400" b="1" i="0" u="none" strike="noStrike" kern="0" cap="all" spc="0" normalizeH="0" baseline="0" noProof="0" dirty="0">
              <a:ln w="9000" cmpd="sng">
                <a:solidFill>
                  <a:srgbClr val="5DCEAF">
                    <a:shade val="50000"/>
                    <a:satMod val="120000"/>
                  </a:srgbClr>
                </a:solidFill>
                <a:prstDash val="solid"/>
              </a:ln>
              <a:gradFill>
                <a:gsLst>
                  <a:gs pos="0">
                    <a:srgbClr val="5DCEAF">
                      <a:shade val="20000"/>
                      <a:satMod val="245000"/>
                    </a:srgbClr>
                  </a:gs>
                  <a:gs pos="43000">
                    <a:srgbClr val="5DCEAF">
                      <a:satMod val="255000"/>
                    </a:srgbClr>
                  </a:gs>
                  <a:gs pos="48000">
                    <a:srgbClr val="5DCEAF">
                      <a:shade val="85000"/>
                      <a:satMod val="255000"/>
                    </a:srgbClr>
                  </a:gs>
                  <a:gs pos="100000">
                    <a:srgbClr val="5DCEAF">
                      <a:shade val="20000"/>
                      <a:satMod val="245000"/>
                    </a:srgbClr>
                  </a:gs>
                </a:gsLst>
                <a:lin ang="5400000"/>
              </a:gradFill>
              <a:effectLst>
                <a:reflection blurRad="12700" stA="28000" endPos="45000" dist="1000" dir="5400000" sy="-100000" algn="bl" rotWithShape="0"/>
              </a:effectLst>
              <a:uLnTx/>
              <a:uFillTx/>
              <a:sym typeface="Calibri"/>
            </a:endParaRPr>
          </a:p>
        </p:txBody>
      </p:sp>
      <p:sp>
        <p:nvSpPr>
          <p:cNvPr id="5" name="Прямоугольник 4"/>
          <p:cNvSpPr/>
          <p:nvPr/>
        </p:nvSpPr>
        <p:spPr>
          <a:xfrm>
            <a:off x="483839" y="1721713"/>
            <a:ext cx="559769" cy="1446550"/>
          </a:xfrm>
          <a:prstGeom prst="rect">
            <a:avLst/>
          </a:prstGeom>
        </p:spPr>
        <p:txBody>
          <a:bodyPr wrap="none">
            <a:spAutoFit/>
          </a:bodyPr>
          <a:lstStyle/>
          <a:p>
            <a:pPr lvl="0" defTabSz="899726" hangingPunct="0"/>
            <a:r>
              <a:rPr lang="ru-RU" sz="8800" kern="0" dirty="0">
                <a:solidFill>
                  <a:srgbClr val="FF0000"/>
                </a:solidFill>
                <a:latin typeface="Times New Roman" pitchFamily="18" charset="0"/>
                <a:cs typeface="Times New Roman" pitchFamily="18" charset="0"/>
                <a:sym typeface="Calibri"/>
              </a:rPr>
              <a:t>!</a:t>
            </a:r>
          </a:p>
        </p:txBody>
      </p:sp>
      <p:sp>
        <p:nvSpPr>
          <p:cNvPr id="11" name="Прямоугольник 10"/>
          <p:cNvSpPr/>
          <p:nvPr/>
        </p:nvSpPr>
        <p:spPr>
          <a:xfrm>
            <a:off x="447462" y="4045495"/>
            <a:ext cx="559769" cy="1446550"/>
          </a:xfrm>
          <a:prstGeom prst="rect">
            <a:avLst/>
          </a:prstGeom>
        </p:spPr>
        <p:txBody>
          <a:bodyPr wrap="none">
            <a:spAutoFit/>
          </a:bodyPr>
          <a:lstStyle/>
          <a:p>
            <a:pPr lvl="0" defTabSz="899726" hangingPunct="0"/>
            <a:r>
              <a:rPr lang="ru-RU" sz="8800" kern="0" dirty="0">
                <a:solidFill>
                  <a:srgbClr val="FF0000"/>
                </a:solidFill>
                <a:latin typeface="Times New Roman" pitchFamily="18" charset="0"/>
                <a:cs typeface="Times New Roman" pitchFamily="18" charset="0"/>
                <a:sym typeface="Calibri"/>
              </a:rPr>
              <a:t>!</a:t>
            </a:r>
          </a:p>
        </p:txBody>
      </p:sp>
    </p:spTree>
    <p:extLst>
      <p:ext uri="{BB962C8B-B14F-4D97-AF65-F5344CB8AC3E}">
        <p14:creationId xmlns:p14="http://schemas.microsoft.com/office/powerpoint/2010/main" val="2667290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1700808"/>
            <a:ext cx="8496944" cy="4464496"/>
          </a:xfrm>
        </p:spPr>
        <p:txBody>
          <a:bodyPr>
            <a:normAutofit/>
          </a:bodyPr>
          <a:lstStyle/>
          <a:p>
            <a:pPr marL="342900" indent="-342900" algn="just">
              <a:buAutoNum type="arabicPeriod"/>
            </a:pPr>
            <a:r>
              <a:rPr lang="ru-RU" sz="1400" b="1" dirty="0" smtClean="0">
                <a:latin typeface="Times New Roman" pitchFamily="18" charset="0"/>
                <a:cs typeface="Times New Roman" pitchFamily="18" charset="0"/>
                <a:hlinkClick r:id="rId2" action="ppaction://hlinkfile"/>
              </a:rPr>
              <a:t>Постановление </a:t>
            </a:r>
            <a:r>
              <a:rPr lang="ru-RU" sz="1400" b="1" dirty="0">
                <a:latin typeface="Times New Roman" pitchFamily="18" charset="0"/>
                <a:cs typeface="Times New Roman" pitchFamily="18" charset="0"/>
                <a:hlinkClick r:id="rId2" action="ppaction://hlinkfile"/>
              </a:rPr>
              <a:t>Правительства Российской Федерации от 17.12.2013 г. № 1177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Об утверждении Правил организованной перевозки группы детей автобусами</a:t>
            </a:r>
            <a:r>
              <a:rPr lang="ru-RU" sz="1400" dirty="0" smtClean="0">
                <a:latin typeface="Times New Roman" pitchFamily="18" charset="0"/>
                <a:cs typeface="Times New Roman" pitchFamily="18" charset="0"/>
              </a:rPr>
              <a:t>»;</a:t>
            </a:r>
          </a:p>
          <a:p>
            <a:pPr marL="342900" indent="-342900" algn="just">
              <a:buAutoNum type="arabicPeriod"/>
            </a:pPr>
            <a:r>
              <a:rPr lang="ru-RU" sz="1400" b="1" dirty="0">
                <a:latin typeface="Times New Roman" pitchFamily="18" charset="0"/>
                <a:cs typeface="Times New Roman" pitchFamily="18" charset="0"/>
                <a:hlinkClick r:id="rId3" action="ppaction://hlinkfile"/>
              </a:rPr>
              <a:t>Приказ МВД России от 30.12.2016 № </a:t>
            </a:r>
            <a:r>
              <a:rPr lang="ru-RU" sz="1400" b="1" dirty="0" smtClean="0">
                <a:latin typeface="Times New Roman" pitchFamily="18" charset="0"/>
                <a:cs typeface="Times New Roman" pitchFamily="18" charset="0"/>
                <a:hlinkClick r:id="rId3" action="ppaction://hlinkfile"/>
              </a:rPr>
              <a:t>941 </a:t>
            </a:r>
            <a:r>
              <a:rPr lang="ru-RU" sz="1400" dirty="0" smtClean="0">
                <a:latin typeface="Times New Roman" pitchFamily="18" charset="0"/>
                <a:cs typeface="Times New Roman" pitchFamily="18" charset="0"/>
              </a:rPr>
              <a:t>«Об </a:t>
            </a:r>
            <a:r>
              <a:rPr lang="ru-RU" sz="1400" dirty="0">
                <a:latin typeface="Times New Roman" pitchFamily="18" charset="0"/>
                <a:cs typeface="Times New Roman" pitchFamily="18" charset="0"/>
              </a:rPr>
              <a:t>утверждении Порядка подачи уведомления об </a:t>
            </a:r>
            <a:r>
              <a:rPr lang="ru-RU" sz="1400" dirty="0" smtClean="0">
                <a:latin typeface="Times New Roman" pitchFamily="18" charset="0"/>
                <a:cs typeface="Times New Roman" pitchFamily="18" charset="0"/>
              </a:rPr>
              <a:t>организованной </a:t>
            </a:r>
            <a:r>
              <a:rPr lang="ru-RU" sz="1400" dirty="0">
                <a:latin typeface="Times New Roman" pitchFamily="18" charset="0"/>
                <a:cs typeface="Times New Roman" pitchFamily="18" charset="0"/>
              </a:rPr>
              <a:t>перевозке группы </a:t>
            </a:r>
            <a:r>
              <a:rPr lang="ru-RU" sz="1400" dirty="0" smtClean="0">
                <a:latin typeface="Times New Roman" pitchFamily="18" charset="0"/>
                <a:cs typeface="Times New Roman" pitchFamily="18" charset="0"/>
              </a:rPr>
              <a:t>детей автобусами»;</a:t>
            </a:r>
          </a:p>
          <a:p>
            <a:pPr marL="342900" indent="-342900" algn="just">
              <a:buAutoNum type="arabicPeriod"/>
            </a:pPr>
            <a:r>
              <a:rPr lang="ru-RU" sz="1400" b="1" dirty="0">
                <a:latin typeface="Times New Roman" pitchFamily="18" charset="0"/>
                <a:cs typeface="Times New Roman" pitchFamily="18" charset="0"/>
                <a:hlinkClick r:id="rId4" action="ppaction://hlinkfile"/>
              </a:rPr>
              <a:t>Приказ Министерства внутренних дел Российской Федерации от 31.08.2007 г. № </a:t>
            </a:r>
            <a:r>
              <a:rPr lang="ru-RU" sz="1400" b="1" dirty="0" smtClean="0">
                <a:latin typeface="Times New Roman" pitchFamily="18" charset="0"/>
                <a:cs typeface="Times New Roman" pitchFamily="18" charset="0"/>
                <a:hlinkClick r:id="rId4" action="ppaction://hlinkfile"/>
              </a:rPr>
              <a:t>767 </a:t>
            </a:r>
            <a:r>
              <a:rPr lang="ru-RU" sz="1400" dirty="0" smtClean="0">
                <a:latin typeface="Times New Roman" pitchFamily="18" charset="0"/>
                <a:cs typeface="Times New Roman" pitchFamily="18" charset="0"/>
              </a:rPr>
              <a:t>«Вопросы </a:t>
            </a:r>
            <a:r>
              <a:rPr lang="ru-RU" sz="1400" dirty="0">
                <a:latin typeface="Times New Roman" pitchFamily="18" charset="0"/>
                <a:cs typeface="Times New Roman" pitchFamily="18" charset="0"/>
              </a:rPr>
              <a:t>организации сопровождения транспортных средств патрульными автомобилями Госавтоинспекции</a:t>
            </a:r>
            <a:r>
              <a:rPr lang="ru-RU" sz="1400" dirty="0" smtClean="0">
                <a:latin typeface="Times New Roman" pitchFamily="18" charset="0"/>
                <a:cs typeface="Times New Roman" pitchFamily="18" charset="0"/>
              </a:rPr>
              <a:t>»;</a:t>
            </a:r>
          </a:p>
          <a:p>
            <a:pPr marL="342900" indent="-342900" algn="just">
              <a:buAutoNum type="arabicPeriod"/>
            </a:pPr>
            <a:r>
              <a:rPr lang="ru-RU" sz="1400" b="1" dirty="0" smtClean="0">
                <a:latin typeface="Times New Roman" pitchFamily="18" charset="0"/>
                <a:cs typeface="Times New Roman" pitchFamily="18" charset="0"/>
                <a:hlinkClick r:id="rId5" action="ppaction://hlinkfile"/>
              </a:rPr>
              <a:t>Постановление </a:t>
            </a:r>
            <a:r>
              <a:rPr lang="ru-RU" sz="1400" b="1" dirty="0">
                <a:latin typeface="Times New Roman" pitchFamily="18" charset="0"/>
                <a:cs typeface="Times New Roman" pitchFamily="18" charset="0"/>
                <a:hlinkClick r:id="rId5" action="ppaction://hlinkfile"/>
              </a:rPr>
              <a:t>Правительства РФ от 23.10.1993 №1090 </a:t>
            </a:r>
            <a:r>
              <a:rPr lang="ru-RU" sz="1400" b="1" dirty="0" smtClean="0">
                <a:latin typeface="Times New Roman" pitchFamily="18" charset="0"/>
                <a:cs typeface="Times New Roman" pitchFamily="18" charset="0"/>
                <a:hlinkClick r:id="rId5" action="ppaction://hlinkfile"/>
              </a:rPr>
              <a:t>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О Правилах дорожного движения</a:t>
            </a:r>
            <a:r>
              <a:rPr lang="ru-RU" sz="1400" dirty="0" smtClean="0">
                <a:latin typeface="Times New Roman" pitchFamily="18" charset="0"/>
                <a:cs typeface="Times New Roman" pitchFamily="18" charset="0"/>
              </a:rPr>
              <a:t>»;</a:t>
            </a:r>
          </a:p>
          <a:p>
            <a:pPr marL="342900" indent="-342900" algn="just">
              <a:buAutoNum type="arabicPeriod"/>
            </a:pPr>
            <a:r>
              <a:rPr lang="ru-RU" sz="1400" b="1" dirty="0" smtClean="0">
                <a:latin typeface="Times New Roman" pitchFamily="18" charset="0"/>
                <a:cs typeface="Times New Roman" pitchFamily="18" charset="0"/>
                <a:hlinkClick r:id="rId6" action="ppaction://hlinkfile"/>
              </a:rPr>
              <a:t>Постановление </a:t>
            </a:r>
            <a:r>
              <a:rPr lang="ru-RU" sz="1400" b="1" dirty="0">
                <a:latin typeface="Times New Roman" pitchFamily="18" charset="0"/>
                <a:cs typeface="Times New Roman" pitchFamily="18" charset="0"/>
                <a:hlinkClick r:id="rId6" action="ppaction://hlinkfile"/>
              </a:rPr>
              <a:t>Правительства Российской Федерации от 14.02.2009 N 112 </a:t>
            </a:r>
            <a:r>
              <a:rPr lang="ru-RU" sz="1400" dirty="0" smtClean="0">
                <a:latin typeface="Times New Roman" pitchFamily="18" charset="0"/>
                <a:cs typeface="Times New Roman" pitchFamily="18" charset="0"/>
              </a:rPr>
              <a:t>«Об </a:t>
            </a:r>
            <a:r>
              <a:rPr lang="ru-RU" sz="1400" dirty="0">
                <a:latin typeface="Times New Roman" pitchFamily="18" charset="0"/>
                <a:cs typeface="Times New Roman" pitchFamily="18" charset="0"/>
              </a:rPr>
              <a:t>утверждении Правил перевозок пассажиров и багажа автомобильным транспортом и городским наземным электрическим </a:t>
            </a:r>
            <a:r>
              <a:rPr lang="ru-RU" sz="1400" dirty="0" smtClean="0">
                <a:latin typeface="Times New Roman" pitchFamily="18" charset="0"/>
                <a:cs typeface="Times New Roman" pitchFamily="18" charset="0"/>
              </a:rPr>
              <a:t>транспортом»;</a:t>
            </a:r>
          </a:p>
          <a:p>
            <a:pPr marL="342900" indent="-342900" algn="just">
              <a:buAutoNum type="arabicPeriod"/>
            </a:pPr>
            <a:r>
              <a:rPr lang="ru-RU" sz="1400" dirty="0">
                <a:latin typeface="Times New Roman" pitchFamily="18" charset="0"/>
                <a:cs typeface="Times New Roman" pitchFamily="18" charset="0"/>
                <a:hlinkClick r:id="rId7" action="ppaction://hlinkfile"/>
              </a:rPr>
              <a:t>ФЗ от 08.11.2007 №259-ФЗ </a:t>
            </a:r>
            <a:r>
              <a:rPr lang="ru-RU" sz="1400" dirty="0" smtClean="0">
                <a:latin typeface="Times New Roman" pitchFamily="18" charset="0"/>
                <a:cs typeface="Times New Roman" pitchFamily="18" charset="0"/>
              </a:rPr>
              <a:t>«Устав автомобильного </a:t>
            </a:r>
            <a:r>
              <a:rPr lang="ru-RU" sz="1400" dirty="0">
                <a:latin typeface="Times New Roman" pitchFamily="18" charset="0"/>
                <a:cs typeface="Times New Roman" pitchFamily="18" charset="0"/>
              </a:rPr>
              <a:t>транспорта и городского наземного электрического </a:t>
            </a:r>
            <a:r>
              <a:rPr lang="ru-RU" sz="1400" dirty="0" smtClean="0">
                <a:latin typeface="Times New Roman" pitchFamily="18" charset="0"/>
                <a:cs typeface="Times New Roman" pitchFamily="18" charset="0"/>
              </a:rPr>
              <a:t>транспорта»;</a:t>
            </a:r>
          </a:p>
          <a:p>
            <a:pPr marL="342900" indent="-342900" algn="just">
              <a:buAutoNum type="arabicPeriod"/>
            </a:pPr>
            <a:r>
              <a:rPr lang="ru-RU" sz="1400" dirty="0">
                <a:latin typeface="Times New Roman" pitchFamily="18" charset="0"/>
                <a:cs typeface="Times New Roman" pitchFamily="18" charset="0"/>
                <a:hlinkClick r:id="rId8" action="ppaction://hlinkfile"/>
              </a:rPr>
              <a:t>ФЗ от 10.12.1995 №196-ФЗ </a:t>
            </a:r>
            <a:r>
              <a:rPr lang="ru-RU" sz="1400" dirty="0" smtClean="0">
                <a:latin typeface="Times New Roman" pitchFamily="18" charset="0"/>
                <a:cs typeface="Times New Roman" pitchFamily="18" charset="0"/>
                <a:hlinkClick r:id="rId8" action="ppaction://hlinkfile"/>
              </a:rPr>
              <a:t> </a:t>
            </a:r>
            <a:r>
              <a:rPr lang="ru-RU" sz="1400" dirty="0" smtClean="0">
                <a:latin typeface="Times New Roman" pitchFamily="18" charset="0"/>
                <a:cs typeface="Times New Roman" pitchFamily="18" charset="0"/>
              </a:rPr>
              <a:t>«О </a:t>
            </a:r>
            <a:r>
              <a:rPr lang="ru-RU" sz="1400" dirty="0">
                <a:latin typeface="Times New Roman" pitchFamily="18" charset="0"/>
                <a:cs typeface="Times New Roman" pitchFamily="18" charset="0"/>
              </a:rPr>
              <a:t>безопасности дорожного </a:t>
            </a:r>
            <a:r>
              <a:rPr lang="ru-RU" sz="1400" dirty="0" smtClean="0">
                <a:latin typeface="Times New Roman" pitchFamily="18" charset="0"/>
                <a:cs typeface="Times New Roman" pitchFamily="18" charset="0"/>
              </a:rPr>
              <a:t>движения»;</a:t>
            </a:r>
          </a:p>
          <a:p>
            <a:pPr marL="342900" indent="-342900" algn="just">
              <a:buAutoNum type="arabicPeriod"/>
            </a:pPr>
            <a:r>
              <a:rPr lang="ru-RU" sz="1400" b="1" dirty="0" smtClean="0">
                <a:latin typeface="Times New Roman" pitchFamily="18" charset="0"/>
                <a:cs typeface="Times New Roman" pitchFamily="18" charset="0"/>
                <a:hlinkClick r:id="rId9" action="ppaction://hlinkfile"/>
              </a:rPr>
              <a:t>Кодекс </a:t>
            </a:r>
            <a:r>
              <a:rPr lang="ru-RU" sz="1400" b="1" dirty="0">
                <a:latin typeface="Times New Roman" pitchFamily="18" charset="0"/>
                <a:cs typeface="Times New Roman" pitchFamily="18" charset="0"/>
                <a:hlinkClick r:id="rId9" action="ppaction://hlinkfile"/>
              </a:rPr>
              <a:t>РФ от 30.12.2001 № </a:t>
            </a:r>
            <a:r>
              <a:rPr lang="ru-RU" sz="1400" b="1" dirty="0" smtClean="0">
                <a:latin typeface="Times New Roman" pitchFamily="18" charset="0"/>
                <a:cs typeface="Times New Roman" pitchFamily="18" charset="0"/>
                <a:hlinkClick r:id="rId9" action="ppaction://hlinkfile"/>
              </a:rPr>
              <a:t>195-ФЗ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Об административных правонарушениях</a:t>
            </a:r>
            <a:r>
              <a:rPr lang="ru-RU" sz="1400" dirty="0" smtClean="0">
                <a:latin typeface="Times New Roman" pitchFamily="18" charset="0"/>
                <a:cs typeface="Times New Roman" pitchFamily="18" charset="0"/>
              </a:rPr>
              <a:t>»;</a:t>
            </a:r>
          </a:p>
          <a:p>
            <a:pPr marL="342900" indent="-342900">
              <a:buAutoNum type="arabicPeriod"/>
            </a:pPr>
            <a:r>
              <a:rPr lang="ru-RU" sz="1400" b="1" dirty="0" smtClean="0">
                <a:latin typeface="Times New Roman" pitchFamily="18" charset="0"/>
                <a:cs typeface="Times New Roman" pitchFamily="18" charset="0"/>
                <a:hlinkClick r:id="rId10" action="ppaction://hlinkfile"/>
              </a:rPr>
              <a:t>Федеральный </a:t>
            </a:r>
            <a:r>
              <a:rPr lang="ru-RU" sz="1400" b="1" dirty="0">
                <a:latin typeface="Times New Roman" pitchFamily="18" charset="0"/>
                <a:cs typeface="Times New Roman" pitchFamily="18" charset="0"/>
                <a:hlinkClick r:id="rId10" action="ppaction://hlinkfile"/>
              </a:rPr>
              <a:t>закон от 15.08.1996 № </a:t>
            </a:r>
            <a:r>
              <a:rPr lang="ru-RU" sz="1400" b="1" dirty="0" smtClean="0">
                <a:latin typeface="Times New Roman" pitchFamily="18" charset="0"/>
                <a:cs typeface="Times New Roman" pitchFamily="18" charset="0"/>
                <a:hlinkClick r:id="rId10" action="ppaction://hlinkfile"/>
              </a:rPr>
              <a:t>114-ФЗ </a:t>
            </a:r>
            <a:r>
              <a:rPr lang="ru-RU" sz="1400" dirty="0" smtClean="0">
                <a:latin typeface="Times New Roman" pitchFamily="18" charset="0"/>
                <a:cs typeface="Times New Roman" pitchFamily="18" charset="0"/>
              </a:rPr>
              <a:t>«</a:t>
            </a:r>
            <a:r>
              <a:rPr lang="ru-RU" sz="1400" dirty="0">
                <a:latin typeface="Times New Roman" pitchFamily="18" charset="0"/>
                <a:cs typeface="Times New Roman" pitchFamily="18" charset="0"/>
              </a:rPr>
              <a:t>О порядке выезда из Российской Федерации и въезда в Российскую Федерацию</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2" name="Заголовок 1"/>
          <p:cNvSpPr>
            <a:spLocks noGrp="1"/>
          </p:cNvSpPr>
          <p:nvPr>
            <p:ph type="ctrTitle"/>
          </p:nvPr>
        </p:nvSpPr>
        <p:spPr>
          <a:xfrm>
            <a:off x="899592" y="332657"/>
            <a:ext cx="7175351" cy="1080120"/>
          </a:xfrm>
        </p:spPr>
        <p:txBody>
          <a:bodyPr>
            <a:scene3d>
              <a:camera prst="orthographicFront"/>
              <a:lightRig rig="threePt" dir="t"/>
            </a:scene3d>
            <a:sp3d>
              <a:bevelT w="6350"/>
            </a:sp3d>
          </a:bodyPr>
          <a:lstStyle/>
          <a:p>
            <a:pPr marL="182880" indent="0" algn="ctr">
              <a:buNone/>
            </a:pPr>
            <a:r>
              <a:rPr lang="ru-RU" sz="2400" dirty="0">
                <a:solidFill>
                  <a:srgbClr val="002060"/>
                </a:solidFill>
                <a:effectLst/>
              </a:rPr>
              <a:t>Нормативно-правовая </a:t>
            </a:r>
            <a:r>
              <a:rPr lang="ru-RU" sz="2400" dirty="0" smtClean="0">
                <a:solidFill>
                  <a:srgbClr val="002060"/>
                </a:solidFill>
                <a:effectLst/>
              </a:rPr>
              <a:t>база по организованным перевозкам групп детей автобусами </a:t>
            </a:r>
            <a:endParaRPr lang="ru-RU" sz="2400" dirty="0">
              <a:solidFill>
                <a:srgbClr val="002060"/>
              </a:solidFill>
              <a:effectLst/>
            </a:endParaRPr>
          </a:p>
        </p:txBody>
      </p:sp>
    </p:spTree>
    <p:extLst>
      <p:ext uri="{BB962C8B-B14F-4D97-AF65-F5344CB8AC3E}">
        <p14:creationId xmlns:p14="http://schemas.microsoft.com/office/powerpoint/2010/main" val="3074685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2780928"/>
            <a:ext cx="7920880" cy="3240360"/>
          </a:xfrm>
        </p:spPr>
        <p:txBody>
          <a:bodyPr>
            <a:normAutofit/>
          </a:bodyPr>
          <a:lstStyle/>
          <a:p>
            <a:pPr algn="just"/>
            <a:r>
              <a:rPr lang="ru-RU" sz="2400" dirty="0">
                <a:solidFill>
                  <a:srgbClr val="002060"/>
                </a:solidFill>
                <a:latin typeface="Times New Roman" pitchFamily="18" charset="0"/>
                <a:cs typeface="Times New Roman" pitchFamily="18" charset="0"/>
              </a:rPr>
              <a:t>"</a:t>
            </a:r>
            <a:r>
              <a:rPr lang="ru-RU" sz="2400" b="1" dirty="0">
                <a:solidFill>
                  <a:srgbClr val="002060"/>
                </a:solidFill>
                <a:latin typeface="Times New Roman" pitchFamily="18" charset="0"/>
                <a:cs typeface="Times New Roman" pitchFamily="18" charset="0"/>
              </a:rPr>
              <a:t>Организованная перевозка группы детей" </a:t>
            </a:r>
            <a:r>
              <a:rPr lang="ru-RU" sz="2400" dirty="0">
                <a:solidFill>
                  <a:srgbClr val="002060"/>
                </a:solidFill>
                <a:latin typeface="Times New Roman" pitchFamily="18" charset="0"/>
                <a:cs typeface="Times New Roman" pitchFamily="18" charset="0"/>
              </a:rPr>
              <a:t>- перевозка в автобусе, не относящемся к маршрутному транспортному средству, группы детей </a:t>
            </a:r>
            <a:r>
              <a:rPr lang="ru-RU" sz="2400" u="sng" dirty="0">
                <a:solidFill>
                  <a:srgbClr val="002060"/>
                </a:solidFill>
                <a:latin typeface="Times New Roman" pitchFamily="18" charset="0"/>
                <a:cs typeface="Times New Roman" pitchFamily="18" charset="0"/>
              </a:rPr>
              <a:t>численностью 8 и более человек</a:t>
            </a:r>
            <a:r>
              <a:rPr lang="ru-RU" sz="2400" dirty="0">
                <a:solidFill>
                  <a:srgbClr val="002060"/>
                </a:solidFill>
                <a:latin typeface="Times New Roman" pitchFamily="18" charset="0"/>
                <a:cs typeface="Times New Roman" pitchFamily="18" charset="0"/>
              </a:rPr>
              <a:t>, осуществляемая без их родителей или иных законных представителей. </a:t>
            </a:r>
            <a:r>
              <a:rPr lang="ru-RU" sz="2400" dirty="0" smtClean="0">
                <a:solidFill>
                  <a:srgbClr val="002060"/>
                </a:solidFill>
                <a:latin typeface="Times New Roman" pitchFamily="18" charset="0"/>
                <a:cs typeface="Times New Roman" pitchFamily="18" charset="0"/>
              </a:rPr>
              <a:t>(п.1.2 постановления Правительства РФ от 23.10.1993 №1090 «О Правилах </a:t>
            </a:r>
            <a:r>
              <a:rPr lang="ru-RU" sz="2400" dirty="0">
                <a:solidFill>
                  <a:srgbClr val="002060"/>
                </a:solidFill>
                <a:latin typeface="Times New Roman" pitchFamily="18" charset="0"/>
                <a:cs typeface="Times New Roman" pitchFamily="18" charset="0"/>
              </a:rPr>
              <a:t>дорожного </a:t>
            </a:r>
            <a:r>
              <a:rPr lang="ru-RU" sz="2400" dirty="0" smtClean="0">
                <a:solidFill>
                  <a:srgbClr val="002060"/>
                </a:solidFill>
                <a:latin typeface="Times New Roman" pitchFamily="18" charset="0"/>
                <a:cs typeface="Times New Roman" pitchFamily="18" charset="0"/>
              </a:rPr>
              <a:t>движения»).</a:t>
            </a:r>
          </a:p>
          <a:p>
            <a:pPr algn="ctr"/>
            <a:endParaRPr lang="ru-RU" sz="2400" dirty="0" smtClean="0">
              <a:solidFill>
                <a:schemeClr val="tx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827584" y="4594"/>
            <a:ext cx="7175351" cy="1080120"/>
          </a:xfrm>
        </p:spPr>
        <p:txBody>
          <a:bodyPr/>
          <a:lstStyle/>
          <a:p>
            <a:pPr marL="182880" indent="0" algn="ctr">
              <a:buNone/>
            </a:pPr>
            <a:r>
              <a:rPr lang="ru-RU" sz="2800" dirty="0" smtClean="0">
                <a:solidFill>
                  <a:srgbClr val="002060"/>
                </a:solidFill>
                <a:latin typeface="Times New Roman" pitchFamily="18" charset="0"/>
                <a:cs typeface="Times New Roman" pitchFamily="18" charset="0"/>
              </a:rPr>
              <a:t>Понятие </a:t>
            </a:r>
            <a:r>
              <a:rPr lang="ru-RU" sz="3200" dirty="0" smtClean="0">
                <a:solidFill>
                  <a:srgbClr val="002060"/>
                </a:solidFill>
                <a:latin typeface="Times New Roman" pitchFamily="18" charset="0"/>
                <a:cs typeface="Times New Roman" pitchFamily="18" charset="0"/>
              </a:rPr>
              <a:t>организованной</a:t>
            </a:r>
            <a:r>
              <a:rPr lang="ru-RU" sz="2800" dirty="0" smtClean="0">
                <a:solidFill>
                  <a:srgbClr val="002060"/>
                </a:solidFill>
                <a:latin typeface="Times New Roman" pitchFamily="18" charset="0"/>
                <a:cs typeface="Times New Roman" pitchFamily="18" charset="0"/>
              </a:rPr>
              <a:t> перевозки группы детей</a:t>
            </a:r>
            <a:endParaRPr lang="ru-RU" sz="2800" dirty="0">
              <a:solidFill>
                <a:srgbClr val="002060"/>
              </a:solidFill>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V="1">
            <a:off x="2915816" y="1124744"/>
            <a:ext cx="2993283" cy="1584176"/>
          </a:xfrm>
          <a:prstGeom prst="rect">
            <a:avLst/>
          </a:prstGeom>
        </p:spPr>
      </p:pic>
    </p:spTree>
    <p:extLst>
      <p:ext uri="{BB962C8B-B14F-4D97-AF65-F5344CB8AC3E}">
        <p14:creationId xmlns:p14="http://schemas.microsoft.com/office/powerpoint/2010/main" val="1397704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Выгнутая вверх стрелка 11"/>
          <p:cNvSpPr/>
          <p:nvPr/>
        </p:nvSpPr>
        <p:spPr>
          <a:xfrm rot="21105507">
            <a:off x="2828241" y="1857526"/>
            <a:ext cx="2088465" cy="698365"/>
          </a:xfrm>
          <a:prstGeom prst="curvedDown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3" name="Выгнутая вверх стрелка 22"/>
          <p:cNvSpPr/>
          <p:nvPr/>
        </p:nvSpPr>
        <p:spPr>
          <a:xfrm rot="908256">
            <a:off x="7299252" y="1771381"/>
            <a:ext cx="1391261" cy="524399"/>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Выгнутая вниз стрелка 19"/>
          <p:cNvSpPr/>
          <p:nvPr/>
        </p:nvSpPr>
        <p:spPr>
          <a:xfrm rot="19633155">
            <a:off x="5518889" y="4457846"/>
            <a:ext cx="2195534" cy="795903"/>
          </a:xfrm>
          <a:prstGeom prst="curvedUpArrow">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 name="Заголовок 1"/>
          <p:cNvSpPr>
            <a:spLocks noGrp="1"/>
          </p:cNvSpPr>
          <p:nvPr>
            <p:ph type="ctrTitle"/>
          </p:nvPr>
        </p:nvSpPr>
        <p:spPr>
          <a:xfrm>
            <a:off x="776815" y="188640"/>
            <a:ext cx="7632848" cy="864095"/>
          </a:xfrm>
          <a:effectLst/>
        </p:spPr>
        <p:txBody>
          <a:bodyPr>
            <a:scene3d>
              <a:camera prst="orthographicFront"/>
              <a:lightRig rig="threePt" dir="t"/>
            </a:scene3d>
            <a:sp3d>
              <a:bevelT w="12700"/>
            </a:sp3d>
          </a:bodyPr>
          <a:lstStyle/>
          <a:p>
            <a:pPr marL="182880" indent="0" algn="ctr">
              <a:buNone/>
            </a:pPr>
            <a:r>
              <a:rPr lang="ru-RU" sz="2000" dirty="0">
                <a:solidFill>
                  <a:srgbClr val="002060"/>
                </a:solidFill>
                <a:effectLst/>
              </a:rPr>
              <a:t>Алгоритм действий </a:t>
            </a:r>
            <a:r>
              <a:rPr lang="ru-RU" sz="2000" dirty="0" smtClean="0">
                <a:solidFill>
                  <a:srgbClr val="002060"/>
                </a:solidFill>
                <a:effectLst/>
              </a:rPr>
              <a:t/>
            </a:r>
            <a:br>
              <a:rPr lang="ru-RU" sz="2000" dirty="0" smtClean="0">
                <a:solidFill>
                  <a:srgbClr val="002060"/>
                </a:solidFill>
                <a:effectLst/>
              </a:rPr>
            </a:br>
            <a:r>
              <a:rPr lang="ru-RU" sz="2000" dirty="0" smtClean="0">
                <a:solidFill>
                  <a:srgbClr val="002060"/>
                </a:solidFill>
                <a:effectLst/>
              </a:rPr>
              <a:t>при </a:t>
            </a:r>
            <a:r>
              <a:rPr lang="ru-RU" sz="2000" dirty="0">
                <a:solidFill>
                  <a:srgbClr val="002060"/>
                </a:solidFill>
                <a:effectLst/>
              </a:rPr>
              <a:t>организации </a:t>
            </a:r>
            <a:r>
              <a:rPr lang="ru-RU" sz="2000" dirty="0" smtClean="0">
                <a:solidFill>
                  <a:srgbClr val="002060"/>
                </a:solidFill>
                <a:effectLst/>
              </a:rPr>
              <a:t>поездки организованных групп детей </a:t>
            </a:r>
            <a:br>
              <a:rPr lang="ru-RU" sz="2000" dirty="0" smtClean="0">
                <a:solidFill>
                  <a:srgbClr val="002060"/>
                </a:solidFill>
                <a:effectLst/>
              </a:rPr>
            </a:br>
            <a:r>
              <a:rPr lang="ru-RU" sz="2000" dirty="0" smtClean="0">
                <a:solidFill>
                  <a:srgbClr val="002060"/>
                </a:solidFill>
                <a:effectLst/>
              </a:rPr>
              <a:t>для образовательных учреждений</a:t>
            </a:r>
            <a:endParaRPr lang="ru-RU" sz="2000" dirty="0">
              <a:solidFill>
                <a:srgbClr val="002060"/>
              </a:solidFill>
              <a:effectLs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669" y="2894463"/>
            <a:ext cx="1196078" cy="82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81" y="5073023"/>
            <a:ext cx="1440159" cy="71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83501" y="5188564"/>
            <a:ext cx="1323578" cy="461665"/>
          </a:xfrm>
          <a:prstGeom prst="rect">
            <a:avLst/>
          </a:prstGeom>
        </p:spPr>
        <p:txBody>
          <a:bodyPr wrap="square">
            <a:spAutoFit/>
          </a:bodyPr>
          <a:lstStyle/>
          <a:p>
            <a:pPr algn="ctr"/>
            <a:r>
              <a:rPr lang="ru-RU" sz="2400" dirty="0">
                <a:solidFill>
                  <a:srgbClr val="002060"/>
                </a:solidFill>
              </a:rPr>
              <a:t>1 шаг</a:t>
            </a:r>
          </a:p>
        </p:txBody>
      </p:sp>
      <p:sp>
        <p:nvSpPr>
          <p:cNvPr id="6" name="Скругленный прямоугольник 5"/>
          <p:cNvSpPr/>
          <p:nvPr/>
        </p:nvSpPr>
        <p:spPr>
          <a:xfrm>
            <a:off x="146869" y="3915946"/>
            <a:ext cx="1656184" cy="1008112"/>
          </a:xfrm>
          <a:prstGeom prst="roundRect">
            <a:avLst/>
          </a:prstGeom>
          <a:noFill/>
          <a:ln w="222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46869" y="4096836"/>
            <a:ext cx="1786066" cy="646331"/>
          </a:xfrm>
          <a:prstGeom prst="rect">
            <a:avLst/>
          </a:prstGeom>
        </p:spPr>
        <p:txBody>
          <a:bodyPr wrap="none">
            <a:spAutoFit/>
          </a:bodyPr>
          <a:lstStyle/>
          <a:p>
            <a:pPr algn="ctr"/>
            <a:r>
              <a:rPr lang="ru-RU" dirty="0" smtClean="0">
                <a:solidFill>
                  <a:srgbClr val="002060"/>
                </a:solidFill>
              </a:rPr>
              <a:t>Планирование </a:t>
            </a:r>
          </a:p>
          <a:p>
            <a:pPr algn="ctr"/>
            <a:r>
              <a:rPr lang="ru-RU" dirty="0" smtClean="0">
                <a:solidFill>
                  <a:srgbClr val="002060"/>
                </a:solidFill>
              </a:rPr>
              <a:t>мероприятия</a:t>
            </a:r>
            <a:endParaRPr lang="ru-RU" dirty="0">
              <a:solidFill>
                <a:srgbClr val="002060"/>
              </a:solidFill>
            </a:endParaRPr>
          </a:p>
        </p:txBody>
      </p:sp>
      <p:sp>
        <p:nvSpPr>
          <p:cNvPr id="8" name="Выгнутая вниз стрелка 7"/>
          <p:cNvSpPr/>
          <p:nvPr/>
        </p:nvSpPr>
        <p:spPr>
          <a:xfrm>
            <a:off x="1534747" y="5785503"/>
            <a:ext cx="1728192" cy="530350"/>
          </a:xfrm>
          <a:prstGeom prst="curvedUp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кругленный прямоугольник 8"/>
          <p:cNvSpPr/>
          <p:nvPr/>
        </p:nvSpPr>
        <p:spPr>
          <a:xfrm>
            <a:off x="1942093" y="3622080"/>
            <a:ext cx="1885755" cy="2163423"/>
          </a:xfrm>
          <a:prstGeom prst="roundRect">
            <a:avLst/>
          </a:prstGeom>
          <a:noFill/>
          <a:ln w="222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1942093" y="3723400"/>
            <a:ext cx="1829347" cy="2062103"/>
          </a:xfrm>
          <a:prstGeom prst="rect">
            <a:avLst/>
          </a:prstGeom>
        </p:spPr>
        <p:txBody>
          <a:bodyPr wrap="none">
            <a:spAutoFit/>
          </a:bodyPr>
          <a:lstStyle/>
          <a:p>
            <a:pPr algn="ctr"/>
            <a:r>
              <a:rPr lang="ru-RU" sz="1600" dirty="0" smtClean="0">
                <a:solidFill>
                  <a:srgbClr val="002060"/>
                </a:solidFill>
              </a:rPr>
              <a:t>Издание приказа</a:t>
            </a:r>
          </a:p>
          <a:p>
            <a:pPr algn="ctr"/>
            <a:r>
              <a:rPr lang="ru-RU" sz="1600" dirty="0" smtClean="0">
                <a:solidFill>
                  <a:srgbClr val="002060"/>
                </a:solidFill>
              </a:rPr>
              <a:t>об организации </a:t>
            </a:r>
          </a:p>
          <a:p>
            <a:pPr algn="ctr"/>
            <a:r>
              <a:rPr lang="ru-RU" sz="1600" dirty="0" smtClean="0">
                <a:solidFill>
                  <a:srgbClr val="002060"/>
                </a:solidFill>
              </a:rPr>
              <a:t>выездного </a:t>
            </a:r>
          </a:p>
          <a:p>
            <a:pPr algn="ctr"/>
            <a:r>
              <a:rPr lang="ru-RU" sz="1600" dirty="0" smtClean="0">
                <a:solidFill>
                  <a:srgbClr val="002060"/>
                </a:solidFill>
              </a:rPr>
              <a:t>мероприятия.</a:t>
            </a:r>
          </a:p>
          <a:p>
            <a:pPr algn="ctr"/>
            <a:r>
              <a:rPr lang="ru-RU" sz="1600" dirty="0" smtClean="0">
                <a:solidFill>
                  <a:srgbClr val="002060"/>
                </a:solidFill>
              </a:rPr>
              <a:t>Возложение</a:t>
            </a:r>
          </a:p>
          <a:p>
            <a:pPr algn="ctr"/>
            <a:r>
              <a:rPr lang="ru-RU" sz="1600" dirty="0" smtClean="0">
                <a:solidFill>
                  <a:srgbClr val="002060"/>
                </a:solidFill>
              </a:rPr>
              <a:t>ответственности </a:t>
            </a:r>
          </a:p>
          <a:p>
            <a:pPr algn="ctr"/>
            <a:r>
              <a:rPr lang="ru-RU" sz="1600" dirty="0" smtClean="0">
                <a:solidFill>
                  <a:srgbClr val="002060"/>
                </a:solidFill>
              </a:rPr>
              <a:t>за обеспечении </a:t>
            </a:r>
          </a:p>
          <a:p>
            <a:pPr algn="ctr"/>
            <a:r>
              <a:rPr lang="ru-RU" sz="1600" dirty="0" smtClean="0">
                <a:solidFill>
                  <a:srgbClr val="002060"/>
                </a:solidFill>
              </a:rPr>
              <a:t>безопасности</a:t>
            </a:r>
            <a:endParaRPr lang="ru-RU" sz="1600" dirty="0">
              <a:solidFill>
                <a:srgbClr val="002060"/>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0287" y="2633445"/>
            <a:ext cx="1405775" cy="74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301106" y="2791236"/>
            <a:ext cx="1224136" cy="461665"/>
          </a:xfrm>
          <a:prstGeom prst="rect">
            <a:avLst/>
          </a:prstGeom>
        </p:spPr>
        <p:txBody>
          <a:bodyPr wrap="square">
            <a:spAutoFit/>
          </a:bodyPr>
          <a:lstStyle/>
          <a:p>
            <a:pPr algn="ctr"/>
            <a:r>
              <a:rPr lang="ru-RU" sz="2400" dirty="0" smtClean="0">
                <a:solidFill>
                  <a:srgbClr val="002060"/>
                </a:solidFill>
              </a:rPr>
              <a:t>2 </a:t>
            </a:r>
            <a:r>
              <a:rPr lang="ru-RU" sz="2400" dirty="0">
                <a:solidFill>
                  <a:srgbClr val="002060"/>
                </a:solidFill>
              </a:rPr>
              <a:t>шаг</a:t>
            </a: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518" y="4887871"/>
            <a:ext cx="1354430" cy="67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4582068" y="4967598"/>
            <a:ext cx="965329" cy="461665"/>
          </a:xfrm>
          <a:prstGeom prst="rect">
            <a:avLst/>
          </a:prstGeom>
        </p:spPr>
        <p:txBody>
          <a:bodyPr wrap="none">
            <a:spAutoFit/>
          </a:bodyPr>
          <a:lstStyle/>
          <a:p>
            <a:r>
              <a:rPr lang="ru-RU" sz="2400" dirty="0" smtClean="0">
                <a:solidFill>
                  <a:srgbClr val="002060"/>
                </a:solidFill>
              </a:rPr>
              <a:t>3 </a:t>
            </a:r>
            <a:r>
              <a:rPr lang="ru-RU" sz="2400" dirty="0">
                <a:solidFill>
                  <a:srgbClr val="002060"/>
                </a:solidFill>
              </a:rPr>
              <a:t>шаг</a:t>
            </a:r>
          </a:p>
        </p:txBody>
      </p:sp>
      <p:sp>
        <p:nvSpPr>
          <p:cNvPr id="14" name="Скругленный прямоугольник 13"/>
          <p:cNvSpPr/>
          <p:nvPr/>
        </p:nvSpPr>
        <p:spPr>
          <a:xfrm>
            <a:off x="3986278" y="2443263"/>
            <a:ext cx="1944216" cy="2340554"/>
          </a:xfrm>
          <a:prstGeom prst="roundRect">
            <a:avLst/>
          </a:prstGeom>
          <a:no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3978356" y="2432086"/>
            <a:ext cx="1979121" cy="2308324"/>
          </a:xfrm>
          <a:prstGeom prst="rect">
            <a:avLst/>
          </a:prstGeom>
        </p:spPr>
        <p:txBody>
          <a:bodyPr wrap="square">
            <a:spAutoFit/>
          </a:bodyPr>
          <a:lstStyle/>
          <a:p>
            <a:pPr algn="ctr"/>
            <a:r>
              <a:rPr lang="ru-RU" sz="1600" dirty="0" smtClean="0">
                <a:solidFill>
                  <a:srgbClr val="002060"/>
                </a:solidFill>
              </a:rPr>
              <a:t>Информирование</a:t>
            </a:r>
          </a:p>
          <a:p>
            <a:pPr algn="ctr"/>
            <a:r>
              <a:rPr lang="ru-RU" sz="1600" dirty="0" smtClean="0">
                <a:solidFill>
                  <a:srgbClr val="002060"/>
                </a:solidFill>
              </a:rPr>
              <a:t>органов, </a:t>
            </a:r>
          </a:p>
          <a:p>
            <a:pPr algn="ctr"/>
            <a:r>
              <a:rPr lang="ru-RU" sz="1600" dirty="0" smtClean="0">
                <a:solidFill>
                  <a:srgbClr val="002060"/>
                </a:solidFill>
              </a:rPr>
              <a:t>контролирующих </a:t>
            </a:r>
          </a:p>
          <a:p>
            <a:pPr algn="ctr"/>
            <a:r>
              <a:rPr lang="ru-RU" sz="1600" dirty="0" smtClean="0">
                <a:solidFill>
                  <a:srgbClr val="002060"/>
                </a:solidFill>
              </a:rPr>
              <a:t>соблюдение </a:t>
            </a:r>
          </a:p>
          <a:p>
            <a:pPr algn="ctr"/>
            <a:r>
              <a:rPr lang="ru-RU" sz="1600" dirty="0" smtClean="0">
                <a:solidFill>
                  <a:srgbClr val="002060"/>
                </a:solidFill>
              </a:rPr>
              <a:t>требований по </a:t>
            </a:r>
          </a:p>
          <a:p>
            <a:pPr algn="ctr"/>
            <a:r>
              <a:rPr lang="ru-RU" sz="1600" dirty="0" smtClean="0">
                <a:solidFill>
                  <a:srgbClr val="002060"/>
                </a:solidFill>
              </a:rPr>
              <a:t>организованной </a:t>
            </a:r>
          </a:p>
          <a:p>
            <a:pPr algn="ctr"/>
            <a:r>
              <a:rPr lang="ru-RU" sz="1600" dirty="0" smtClean="0">
                <a:solidFill>
                  <a:srgbClr val="002060"/>
                </a:solidFill>
              </a:rPr>
              <a:t>перевозке в </a:t>
            </a:r>
          </a:p>
          <a:p>
            <a:pPr algn="ctr"/>
            <a:r>
              <a:rPr lang="ru-RU" sz="1600" dirty="0" smtClean="0">
                <a:solidFill>
                  <a:srgbClr val="002060"/>
                </a:solidFill>
              </a:rPr>
              <a:t>установленные</a:t>
            </a:r>
          </a:p>
          <a:p>
            <a:pPr algn="ctr"/>
            <a:r>
              <a:rPr lang="ru-RU" sz="1600" dirty="0" smtClean="0">
                <a:solidFill>
                  <a:srgbClr val="002060"/>
                </a:solidFill>
              </a:rPr>
              <a:t>сроки </a:t>
            </a:r>
            <a:endParaRPr lang="ru-RU" sz="1600" dirty="0">
              <a:solidFill>
                <a:srgbClr val="002060"/>
              </a:solidFill>
            </a:endParaRPr>
          </a:p>
        </p:txBody>
      </p:sp>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5976" y="1412776"/>
            <a:ext cx="808847" cy="98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6166430" y="1759490"/>
            <a:ext cx="1306357" cy="683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Прямоугольник 15"/>
          <p:cNvSpPr/>
          <p:nvPr/>
        </p:nvSpPr>
        <p:spPr>
          <a:xfrm>
            <a:off x="6320660" y="1843097"/>
            <a:ext cx="1152127" cy="461665"/>
          </a:xfrm>
          <a:prstGeom prst="rect">
            <a:avLst/>
          </a:prstGeom>
        </p:spPr>
        <p:txBody>
          <a:bodyPr wrap="square">
            <a:spAutoFit/>
          </a:bodyPr>
          <a:lstStyle/>
          <a:p>
            <a:r>
              <a:rPr lang="ru-RU" sz="2400" dirty="0" smtClean="0">
                <a:solidFill>
                  <a:srgbClr val="002060"/>
                </a:solidFill>
              </a:rPr>
              <a:t>4 </a:t>
            </a:r>
            <a:r>
              <a:rPr lang="ru-RU" sz="2400" dirty="0">
                <a:solidFill>
                  <a:srgbClr val="002060"/>
                </a:solidFill>
              </a:rPr>
              <a:t>шаг</a:t>
            </a:r>
          </a:p>
        </p:txBody>
      </p:sp>
      <p:sp>
        <p:nvSpPr>
          <p:cNvPr id="17" name="Скругленный прямоугольник 16"/>
          <p:cNvSpPr/>
          <p:nvPr/>
        </p:nvSpPr>
        <p:spPr>
          <a:xfrm>
            <a:off x="6046357" y="2651589"/>
            <a:ext cx="1503011" cy="1389764"/>
          </a:xfrm>
          <a:prstGeom prst="roundRect">
            <a:avLst/>
          </a:prstGeom>
          <a:noFill/>
          <a:ln w="222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6046357" y="2723714"/>
            <a:ext cx="1576072" cy="1323439"/>
          </a:xfrm>
          <a:prstGeom prst="rect">
            <a:avLst/>
          </a:prstGeom>
        </p:spPr>
        <p:txBody>
          <a:bodyPr wrap="none">
            <a:spAutoFit/>
          </a:bodyPr>
          <a:lstStyle/>
          <a:p>
            <a:pPr algn="ctr"/>
            <a:r>
              <a:rPr lang="ru-RU" sz="1600" dirty="0" smtClean="0">
                <a:solidFill>
                  <a:srgbClr val="002060"/>
                </a:solidFill>
              </a:rPr>
              <a:t>Проведение </a:t>
            </a:r>
          </a:p>
          <a:p>
            <a:pPr algn="ctr"/>
            <a:r>
              <a:rPr lang="ru-RU" sz="1600" dirty="0" smtClean="0">
                <a:solidFill>
                  <a:srgbClr val="002060"/>
                </a:solidFill>
              </a:rPr>
              <a:t>инструктажей </a:t>
            </a:r>
          </a:p>
          <a:p>
            <a:pPr algn="ctr"/>
            <a:r>
              <a:rPr lang="ru-RU" sz="1600" dirty="0" smtClean="0">
                <a:solidFill>
                  <a:srgbClr val="002060"/>
                </a:solidFill>
              </a:rPr>
              <a:t>по технике </a:t>
            </a:r>
          </a:p>
          <a:p>
            <a:pPr algn="ctr"/>
            <a:r>
              <a:rPr lang="ru-RU" sz="1600" dirty="0" smtClean="0">
                <a:solidFill>
                  <a:srgbClr val="002060"/>
                </a:solidFill>
              </a:rPr>
              <a:t>безопасности</a:t>
            </a:r>
          </a:p>
          <a:p>
            <a:pPr algn="ctr"/>
            <a:endParaRPr lang="ru-RU" sz="1600" dirty="0"/>
          </a:p>
        </p:txBody>
      </p:sp>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1697" y="4967598"/>
            <a:ext cx="1424799" cy="738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Прямоугольник 18"/>
          <p:cNvSpPr/>
          <p:nvPr/>
        </p:nvSpPr>
        <p:spPr>
          <a:xfrm>
            <a:off x="7842429" y="5106010"/>
            <a:ext cx="965329" cy="461665"/>
          </a:xfrm>
          <a:prstGeom prst="rect">
            <a:avLst/>
          </a:prstGeom>
        </p:spPr>
        <p:txBody>
          <a:bodyPr wrap="none">
            <a:spAutoFit/>
          </a:bodyPr>
          <a:lstStyle/>
          <a:p>
            <a:r>
              <a:rPr lang="ru-RU" sz="2400" dirty="0" smtClean="0">
                <a:solidFill>
                  <a:srgbClr val="002060"/>
                </a:solidFill>
              </a:rPr>
              <a:t>5 шаг</a:t>
            </a:r>
            <a:endParaRPr lang="ru-RU" sz="2400" dirty="0">
              <a:solidFill>
                <a:srgbClr val="002060"/>
              </a:solidFill>
            </a:endParaRPr>
          </a:p>
        </p:txBody>
      </p:sp>
      <p:pic>
        <p:nvPicPr>
          <p:cNvPr id="1039"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26564" y="4111017"/>
            <a:ext cx="1019125" cy="85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Скругленный прямоугольник 20"/>
          <p:cNvSpPr/>
          <p:nvPr/>
        </p:nvSpPr>
        <p:spPr>
          <a:xfrm>
            <a:off x="7684758" y="2443264"/>
            <a:ext cx="1351738" cy="2311188"/>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7665710" y="2585215"/>
            <a:ext cx="1487907" cy="1938992"/>
          </a:xfrm>
          <a:prstGeom prst="rect">
            <a:avLst/>
          </a:prstGeom>
        </p:spPr>
        <p:txBody>
          <a:bodyPr wrap="none">
            <a:spAutoFit/>
          </a:bodyPr>
          <a:lstStyle/>
          <a:p>
            <a:pPr algn="ctr"/>
            <a:r>
              <a:rPr lang="ru-RU" sz="1500" dirty="0" smtClean="0">
                <a:solidFill>
                  <a:srgbClr val="002060"/>
                </a:solidFill>
              </a:rPr>
              <a:t>В случае ЧС</a:t>
            </a:r>
          </a:p>
          <a:p>
            <a:pPr algn="ctr"/>
            <a:r>
              <a:rPr lang="ru-RU" sz="1500" dirty="0" smtClean="0">
                <a:solidFill>
                  <a:srgbClr val="002060"/>
                </a:solidFill>
              </a:rPr>
              <a:t>оперативное</a:t>
            </a:r>
          </a:p>
          <a:p>
            <a:pPr algn="ctr"/>
            <a:r>
              <a:rPr lang="ru-RU" sz="1500" dirty="0" err="1" smtClean="0">
                <a:solidFill>
                  <a:srgbClr val="002060"/>
                </a:solidFill>
              </a:rPr>
              <a:t>информиро</a:t>
            </a:r>
            <a:r>
              <a:rPr lang="ru-RU" sz="1500" dirty="0" smtClean="0">
                <a:solidFill>
                  <a:srgbClr val="002060"/>
                </a:solidFill>
              </a:rPr>
              <a:t>-</a:t>
            </a:r>
          </a:p>
          <a:p>
            <a:pPr algn="ctr"/>
            <a:r>
              <a:rPr lang="ru-RU" sz="1500" dirty="0" err="1" smtClean="0">
                <a:solidFill>
                  <a:srgbClr val="002060"/>
                </a:solidFill>
              </a:rPr>
              <a:t>вание</a:t>
            </a:r>
            <a:endParaRPr lang="ru-RU" sz="1500" dirty="0" smtClean="0">
              <a:solidFill>
                <a:srgbClr val="002060"/>
              </a:solidFill>
            </a:endParaRPr>
          </a:p>
          <a:p>
            <a:pPr algn="ctr"/>
            <a:r>
              <a:rPr lang="ru-RU" sz="1500" dirty="0" smtClean="0">
                <a:solidFill>
                  <a:srgbClr val="002060"/>
                </a:solidFill>
              </a:rPr>
              <a:t>департамента </a:t>
            </a:r>
          </a:p>
          <a:p>
            <a:pPr algn="ctr"/>
            <a:r>
              <a:rPr lang="ru-RU" sz="1500" dirty="0" smtClean="0">
                <a:solidFill>
                  <a:srgbClr val="002060"/>
                </a:solidFill>
              </a:rPr>
              <a:t>образования</a:t>
            </a:r>
          </a:p>
          <a:p>
            <a:pPr algn="ctr"/>
            <a:r>
              <a:rPr lang="ru-RU" sz="1500" dirty="0" smtClean="0">
                <a:solidFill>
                  <a:srgbClr val="002060"/>
                </a:solidFill>
              </a:rPr>
              <a:t>и служб</a:t>
            </a:r>
          </a:p>
          <a:p>
            <a:pPr algn="ctr"/>
            <a:r>
              <a:rPr lang="ru-RU" sz="1500" dirty="0" smtClean="0">
                <a:solidFill>
                  <a:srgbClr val="002060"/>
                </a:solidFill>
              </a:rPr>
              <a:t> спасения</a:t>
            </a:r>
            <a:endParaRPr lang="ru-RU" sz="1500" dirty="0">
              <a:solidFill>
                <a:srgbClr val="002060"/>
              </a:solidFill>
            </a:endParaRPr>
          </a:p>
        </p:txBody>
      </p:sp>
      <p:pic>
        <p:nvPicPr>
          <p:cNvPr id="1041" name="Picture 17"/>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10" r="6991"/>
          <a:stretch/>
        </p:blipFill>
        <p:spPr bwMode="auto">
          <a:xfrm>
            <a:off x="3262939" y="5876784"/>
            <a:ext cx="887091" cy="878137"/>
          </a:xfrm>
          <a:prstGeom prst="rect">
            <a:avLst/>
          </a:prstGeom>
          <a:gradFill>
            <a:gsLst>
              <a:gs pos="0">
                <a:schemeClr val="bg1">
                  <a:lumMod val="95000"/>
                </a:schemeClr>
              </a:gs>
              <a:gs pos="49000">
                <a:schemeClr val="bg2">
                  <a:alpha val="72000"/>
                  <a:lumMod val="97000"/>
                  <a:lumOff val="3000"/>
                </a:schemeClr>
              </a:gs>
              <a:gs pos="100000">
                <a:schemeClr val="bg1"/>
              </a:gs>
            </a:gsLst>
            <a:lin ang="5400000" scaled="0"/>
          </a:gradFill>
          <a:ln>
            <a:noFill/>
          </a:ln>
          <a:effectLst/>
        </p:spPr>
      </p:pic>
    </p:spTree>
    <p:extLst>
      <p:ext uri="{BB962C8B-B14F-4D97-AF65-F5344CB8AC3E}">
        <p14:creationId xmlns:p14="http://schemas.microsoft.com/office/powerpoint/2010/main" val="3184995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1340768"/>
            <a:ext cx="8496944" cy="4896544"/>
          </a:xfrm>
        </p:spPr>
        <p:txBody>
          <a:bodyPr>
            <a:normAutofit fontScale="32500" lnSpcReduction="20000"/>
          </a:bodyPr>
          <a:lstStyle/>
          <a:p>
            <a:endParaRPr lang="ru-RU" sz="3300" dirty="0" smtClean="0">
              <a:solidFill>
                <a:srgbClr val="002060"/>
              </a:solidFill>
              <a:latin typeface="Times New Roman" pitchFamily="18" charset="0"/>
              <a:cs typeface="Times New Roman" pitchFamily="18" charset="0"/>
            </a:endParaRPr>
          </a:p>
          <a:p>
            <a:r>
              <a:rPr lang="ru-RU" sz="7200" u="sng" dirty="0" smtClean="0">
                <a:solidFill>
                  <a:srgbClr val="002060"/>
                </a:solidFill>
                <a:latin typeface="Times New Roman" pitchFamily="18" charset="0"/>
                <a:cs typeface="Times New Roman" pitchFamily="18" charset="0"/>
              </a:rPr>
              <a:t>В </a:t>
            </a:r>
            <a:r>
              <a:rPr lang="ru-RU" sz="7200" u="sng" dirty="0">
                <a:solidFill>
                  <a:srgbClr val="002060"/>
                </a:solidFill>
                <a:latin typeface="Times New Roman" pitchFamily="18" charset="0"/>
                <a:cs typeface="Times New Roman" pitchFamily="18" charset="0"/>
              </a:rPr>
              <a:t>автобусе могут находиться только</a:t>
            </a:r>
            <a:r>
              <a:rPr lang="ru-RU" sz="7200" dirty="0" smtClean="0">
                <a:solidFill>
                  <a:srgbClr val="002060"/>
                </a:solidFill>
                <a:latin typeface="Times New Roman" pitchFamily="18" charset="0"/>
                <a:cs typeface="Times New Roman" pitchFamily="18" charset="0"/>
              </a:rPr>
              <a:t>:</a:t>
            </a:r>
          </a:p>
          <a:p>
            <a:endParaRPr lang="ru-RU" sz="3200" dirty="0">
              <a:solidFill>
                <a:srgbClr val="002060"/>
              </a:solidFill>
              <a:latin typeface="Times New Roman" pitchFamily="18" charset="0"/>
              <a:cs typeface="Times New Roman" pitchFamily="18" charset="0"/>
            </a:endParaRPr>
          </a:p>
          <a:p>
            <a:pPr marL="457200" indent="-457200">
              <a:buFont typeface="Wingdings" pitchFamily="2" charset="2"/>
              <a:buChar char="v"/>
            </a:pPr>
            <a:r>
              <a:rPr lang="ru-RU" sz="7200" dirty="0" smtClean="0">
                <a:solidFill>
                  <a:srgbClr val="002060"/>
                </a:solidFill>
                <a:latin typeface="Times New Roman" pitchFamily="18" charset="0"/>
                <a:cs typeface="Times New Roman" pitchFamily="18" charset="0"/>
              </a:rPr>
              <a:t>водитель </a:t>
            </a:r>
            <a:r>
              <a:rPr lang="ru-RU" sz="7200" dirty="0">
                <a:solidFill>
                  <a:srgbClr val="002060"/>
                </a:solidFill>
                <a:latin typeface="Times New Roman" pitchFamily="18" charset="0"/>
                <a:cs typeface="Times New Roman" pitchFamily="18" charset="0"/>
              </a:rPr>
              <a:t>(водители), включенные в документ со сведениями о водителях;</a:t>
            </a:r>
          </a:p>
          <a:p>
            <a:pPr marL="457200" indent="-457200">
              <a:buFont typeface="Wingdings" pitchFamily="2" charset="2"/>
              <a:buChar char="v"/>
            </a:pPr>
            <a:r>
              <a:rPr lang="ru-RU" sz="7200" dirty="0">
                <a:solidFill>
                  <a:srgbClr val="002060"/>
                </a:solidFill>
                <a:latin typeface="Times New Roman" pitchFamily="18" charset="0"/>
                <a:cs typeface="Times New Roman" pitchFamily="18" charset="0"/>
              </a:rPr>
              <a:t>дети, включенные в список детей;</a:t>
            </a:r>
          </a:p>
          <a:p>
            <a:pPr marL="457200" indent="-457200">
              <a:buFont typeface="Wingdings" pitchFamily="2" charset="2"/>
              <a:buChar char="v"/>
            </a:pPr>
            <a:r>
              <a:rPr lang="ru-RU" sz="7200" dirty="0">
                <a:solidFill>
                  <a:srgbClr val="002060"/>
                </a:solidFill>
                <a:latin typeface="Times New Roman" pitchFamily="18" charset="0"/>
                <a:cs typeface="Times New Roman" pitchFamily="18" charset="0"/>
              </a:rPr>
              <a:t>сопровождающие, включенные в список сопровождающих;</a:t>
            </a:r>
          </a:p>
          <a:p>
            <a:pPr marL="457200" indent="-457200">
              <a:buFont typeface="Wingdings" pitchFamily="2" charset="2"/>
              <a:buChar char="v"/>
            </a:pPr>
            <a:r>
              <a:rPr lang="ru-RU" sz="7200" dirty="0">
                <a:solidFill>
                  <a:srgbClr val="002060"/>
                </a:solidFill>
                <a:latin typeface="Times New Roman" pitchFamily="18" charset="0"/>
                <a:cs typeface="Times New Roman" pitchFamily="18" charset="0"/>
              </a:rPr>
              <a:t>работники туроператора, включенные в список работников;</a:t>
            </a:r>
          </a:p>
          <a:p>
            <a:pPr marL="457200" indent="-457200">
              <a:buFont typeface="Wingdings" pitchFamily="2" charset="2"/>
              <a:buChar char="v"/>
            </a:pPr>
            <a:r>
              <a:rPr lang="ru-RU" sz="7200" dirty="0">
                <a:solidFill>
                  <a:srgbClr val="002060"/>
                </a:solidFill>
                <a:latin typeface="Times New Roman" pitchFamily="18" charset="0"/>
                <a:cs typeface="Times New Roman" pitchFamily="18" charset="0"/>
              </a:rPr>
              <a:t>медицинский работник, включенный в соответствующий документ</a:t>
            </a:r>
            <a:r>
              <a:rPr lang="ru-RU" sz="7200" dirty="0" smtClean="0">
                <a:solidFill>
                  <a:srgbClr val="002060"/>
                </a:solidFill>
                <a:latin typeface="Times New Roman" pitchFamily="18" charset="0"/>
                <a:cs typeface="Times New Roman" pitchFamily="18" charset="0"/>
              </a:rPr>
              <a:t>.</a:t>
            </a:r>
          </a:p>
          <a:p>
            <a:endParaRPr lang="ru-RU" sz="7200" dirty="0">
              <a:solidFill>
                <a:srgbClr val="002060"/>
              </a:solidFill>
              <a:latin typeface="Times New Roman" pitchFamily="18" charset="0"/>
              <a:cs typeface="Times New Roman" pitchFamily="18" charset="0"/>
            </a:endParaRPr>
          </a:p>
          <a:p>
            <a:pPr algn="ctr">
              <a:tabLst>
                <a:tab pos="446088" algn="l"/>
              </a:tabLst>
            </a:pPr>
            <a:r>
              <a:rPr lang="ru-RU" sz="12300" b="1" dirty="0" smtClean="0">
                <a:solidFill>
                  <a:srgbClr val="FF0000"/>
                </a:solidFill>
                <a:latin typeface="Times New Roman" pitchFamily="18" charset="0"/>
                <a:cs typeface="Times New Roman" pitchFamily="18" charset="0"/>
              </a:rPr>
              <a:t>!</a:t>
            </a:r>
            <a:r>
              <a:rPr lang="ru-RU" sz="6200" b="1" dirty="0" smtClean="0">
                <a:solidFill>
                  <a:srgbClr val="FF0000"/>
                </a:solidFill>
                <a:latin typeface="Times New Roman" pitchFamily="18" charset="0"/>
                <a:cs typeface="Times New Roman" pitchFamily="18" charset="0"/>
              </a:rPr>
              <a:t> Обратите </a:t>
            </a:r>
            <a:r>
              <a:rPr lang="ru-RU" sz="6200" b="1" dirty="0">
                <a:solidFill>
                  <a:srgbClr val="FF0000"/>
                </a:solidFill>
                <a:latin typeface="Times New Roman" pitchFamily="18" charset="0"/>
                <a:cs typeface="Times New Roman" pitchFamily="18" charset="0"/>
              </a:rPr>
              <a:t>внимание, правомерность нахождения каждого человека в автобусе должна быть </a:t>
            </a:r>
            <a:r>
              <a:rPr lang="ru-RU" sz="6200" b="1" dirty="0" smtClean="0">
                <a:solidFill>
                  <a:srgbClr val="FF0000"/>
                </a:solidFill>
                <a:latin typeface="Times New Roman" pitchFamily="18" charset="0"/>
                <a:cs typeface="Times New Roman" pitchFamily="18" charset="0"/>
              </a:rPr>
              <a:t> подтверждена </a:t>
            </a:r>
            <a:r>
              <a:rPr lang="ru-RU" sz="6200" b="1" dirty="0">
                <a:solidFill>
                  <a:srgbClr val="FF0000"/>
                </a:solidFill>
                <a:latin typeface="Times New Roman" pitchFamily="18" charset="0"/>
                <a:cs typeface="Times New Roman" pitchFamily="18" charset="0"/>
              </a:rPr>
              <a:t>соответствующим документом. Взять в поездку человека без документа нельзя.</a:t>
            </a:r>
          </a:p>
        </p:txBody>
      </p:sp>
      <p:sp>
        <p:nvSpPr>
          <p:cNvPr id="2" name="Заголовок 1"/>
          <p:cNvSpPr>
            <a:spLocks noGrp="1"/>
          </p:cNvSpPr>
          <p:nvPr>
            <p:ph type="ctrTitle"/>
          </p:nvPr>
        </p:nvSpPr>
        <p:spPr>
          <a:xfrm>
            <a:off x="899592" y="332656"/>
            <a:ext cx="7175351" cy="936103"/>
          </a:xfrm>
        </p:spPr>
        <p:txBody>
          <a:bodyPr/>
          <a:lstStyle/>
          <a:p>
            <a:pPr marL="182880" indent="0" algn="ctr">
              <a:buNone/>
            </a:pPr>
            <a:r>
              <a:rPr lang="ru-RU" sz="2800" dirty="0">
                <a:solidFill>
                  <a:srgbClr val="002060"/>
                </a:solidFill>
                <a:effectLst/>
                <a:latin typeface="Times New Roman" pitchFamily="18" charset="0"/>
                <a:cs typeface="Times New Roman" pitchFamily="18" charset="0"/>
              </a:rPr>
              <a:t>Участники организованной </a:t>
            </a:r>
            <a:r>
              <a:rPr lang="ru-RU" sz="2800" dirty="0" smtClean="0">
                <a:solidFill>
                  <a:srgbClr val="002060"/>
                </a:solidFill>
                <a:effectLst/>
                <a:latin typeface="Times New Roman" pitchFamily="18" charset="0"/>
                <a:cs typeface="Times New Roman" pitchFamily="18" charset="0"/>
              </a:rPr>
              <a:t>перевозки групп детей автобусами</a:t>
            </a:r>
            <a:r>
              <a:rPr lang="ru-RU" sz="3200" dirty="0">
                <a:solidFill>
                  <a:srgbClr val="002060"/>
                </a:solidFill>
                <a:effectLst/>
                <a:latin typeface="Times New Roman" pitchFamily="18" charset="0"/>
                <a:cs typeface="Times New Roman" pitchFamily="18" charset="0"/>
              </a:rPr>
              <a:t/>
            </a:r>
            <a:br>
              <a:rPr lang="ru-RU" sz="3200" dirty="0">
                <a:solidFill>
                  <a:srgbClr val="002060"/>
                </a:solidFill>
                <a:effectLst/>
                <a:latin typeface="Times New Roman" pitchFamily="18" charset="0"/>
                <a:cs typeface="Times New Roman" pitchFamily="18" charset="0"/>
              </a:rPr>
            </a:br>
            <a:endParaRPr lang="ru-RU"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97704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5943" y="980728"/>
            <a:ext cx="7056308" cy="1169551"/>
          </a:xfrm>
          <a:prstGeom prst="rect">
            <a:avLst/>
          </a:prstGeom>
        </p:spPr>
        <p:txBody>
          <a:bodyPr wrap="square">
            <a:spAutoFit/>
          </a:bodyPr>
          <a:lstStyle/>
          <a:p>
            <a:r>
              <a:rPr lang="ru-RU" sz="1400" b="1" dirty="0" smtClean="0">
                <a:solidFill>
                  <a:srgbClr val="002060"/>
                </a:solidFill>
              </a:rPr>
              <a:t>Договор </a:t>
            </a:r>
            <a:r>
              <a:rPr lang="ru-RU" sz="1400" b="1" dirty="0">
                <a:solidFill>
                  <a:srgbClr val="002060"/>
                </a:solidFill>
              </a:rPr>
              <a:t>фрахтования</a:t>
            </a:r>
            <a:r>
              <a:rPr lang="ru-RU" sz="1400" dirty="0">
                <a:solidFill>
                  <a:srgbClr val="002060"/>
                </a:solidFill>
              </a:rPr>
              <a:t>, заключенный в соответствии с </a:t>
            </a:r>
            <a:r>
              <a:rPr lang="ru-RU" sz="1400" dirty="0" smtClean="0">
                <a:solidFill>
                  <a:srgbClr val="002060"/>
                </a:solidFill>
              </a:rPr>
              <a:t>ФЗ "Устав </a:t>
            </a:r>
            <a:r>
              <a:rPr lang="ru-RU" sz="1400" dirty="0">
                <a:solidFill>
                  <a:srgbClr val="002060"/>
                </a:solidFill>
              </a:rPr>
              <a:t>автомобильного транспорта и городского наземного электрического транспорта", в случае осуществления организованной перевозки группы детей по договору </a:t>
            </a:r>
            <a:r>
              <a:rPr lang="ru-RU" sz="1400" dirty="0" smtClean="0">
                <a:solidFill>
                  <a:srgbClr val="002060"/>
                </a:solidFill>
              </a:rPr>
              <a:t>фрахтования</a:t>
            </a:r>
            <a:endParaRPr lang="ru-RU" sz="1400" dirty="0">
              <a:solidFill>
                <a:srgbClr val="002060"/>
              </a:solidFill>
            </a:endParaRPr>
          </a:p>
          <a:p>
            <a:endParaRPr lang="ru-RU" sz="1400" dirty="0"/>
          </a:p>
        </p:txBody>
      </p:sp>
      <p:pic>
        <p:nvPicPr>
          <p:cNvPr id="4101" name="Picture 5"/>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858813" y="1007666"/>
            <a:ext cx="90487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821" y="963414"/>
            <a:ext cx="709756" cy="923330"/>
          </a:xfrm>
          <a:prstGeom prst="rect">
            <a:avLst/>
          </a:prstGeom>
          <a:noFill/>
        </p:spPr>
        <p:txBody>
          <a:bodyPr wrap="square" rtlCol="0">
            <a:spAutoFit/>
          </a:bodyPr>
          <a:lstStyle/>
          <a:p>
            <a:pPr algn="ctr"/>
            <a:r>
              <a:rPr lang="ru-RU" sz="5400" dirty="0" smtClean="0">
                <a:solidFill>
                  <a:schemeClr val="accent6"/>
                </a:solidFill>
              </a:rPr>
              <a:t>1</a:t>
            </a:r>
            <a:endParaRPr lang="ru-RU" sz="5400" dirty="0">
              <a:solidFill>
                <a:schemeClr val="accent6"/>
              </a:solidFill>
            </a:endParaRPr>
          </a:p>
        </p:txBody>
      </p:sp>
      <p:sp>
        <p:nvSpPr>
          <p:cNvPr id="11" name="TextBox 10"/>
          <p:cNvSpPr txBox="1"/>
          <p:nvPr/>
        </p:nvSpPr>
        <p:spPr>
          <a:xfrm>
            <a:off x="45821" y="1999089"/>
            <a:ext cx="709756" cy="923330"/>
          </a:xfrm>
          <a:prstGeom prst="rect">
            <a:avLst/>
          </a:prstGeom>
          <a:noFill/>
        </p:spPr>
        <p:txBody>
          <a:bodyPr wrap="square" rtlCol="0">
            <a:spAutoFit/>
          </a:bodyPr>
          <a:lstStyle/>
          <a:p>
            <a:pPr algn="ctr"/>
            <a:r>
              <a:rPr lang="ru-RU" sz="5400" dirty="0" smtClean="0">
                <a:solidFill>
                  <a:schemeClr val="accent6"/>
                </a:solidFill>
              </a:rPr>
              <a:t>2</a:t>
            </a:r>
            <a:endParaRPr lang="ru-RU" sz="5400" dirty="0">
              <a:solidFill>
                <a:schemeClr val="accent6"/>
              </a:solidFill>
            </a:endParaRPr>
          </a:p>
        </p:txBody>
      </p:sp>
      <p:pic>
        <p:nvPicPr>
          <p:cNvPr id="4103" name="Picture 7"/>
          <p:cNvPicPr>
            <a:picLocks noChangeAspect="1" noChangeArrowheads="1"/>
          </p:cNvPicPr>
          <p:nvPr/>
        </p:nvPicPr>
        <p:blipFill>
          <a:blip r:embed="rId3">
            <a:lum contrast="82000"/>
            <a:extLst>
              <a:ext uri="{28A0092B-C50C-407E-A947-70E740481C1C}">
                <a14:useLocalDpi xmlns:a14="http://schemas.microsoft.com/office/drawing/2010/main" val="0"/>
              </a:ext>
            </a:extLst>
          </a:blip>
          <a:srcRect/>
          <a:stretch>
            <a:fillRect/>
          </a:stretch>
        </p:blipFill>
        <p:spPr bwMode="auto">
          <a:xfrm>
            <a:off x="826456" y="4974734"/>
            <a:ext cx="916364" cy="828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a:lum contrast="59000"/>
            <a:extLst>
              <a:ext uri="{28A0092B-C50C-407E-A947-70E740481C1C}">
                <a14:useLocalDpi xmlns:a14="http://schemas.microsoft.com/office/drawing/2010/main" val="0"/>
              </a:ext>
            </a:extLst>
          </a:blip>
          <a:srcRect/>
          <a:stretch>
            <a:fillRect/>
          </a:stretch>
        </p:blipFill>
        <p:spPr bwMode="auto">
          <a:xfrm>
            <a:off x="836700" y="3084751"/>
            <a:ext cx="916364" cy="80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p:nvPr/>
        </p:nvSpPr>
        <p:spPr>
          <a:xfrm>
            <a:off x="1843104" y="3151117"/>
            <a:ext cx="7056308" cy="738664"/>
          </a:xfrm>
          <a:prstGeom prst="rect">
            <a:avLst/>
          </a:prstGeom>
        </p:spPr>
        <p:txBody>
          <a:bodyPr wrap="square">
            <a:spAutoFit/>
          </a:bodyPr>
          <a:lstStyle/>
          <a:p>
            <a:r>
              <a:rPr lang="ru-RU" sz="1400" b="1" dirty="0" smtClean="0">
                <a:solidFill>
                  <a:srgbClr val="002060"/>
                </a:solidFill>
              </a:rPr>
              <a:t>Список группы детей</a:t>
            </a:r>
            <a:r>
              <a:rPr lang="ru-RU" sz="1400" dirty="0">
                <a:solidFill>
                  <a:srgbClr val="002060"/>
                </a:solidFill>
              </a:rPr>
              <a:t> </a:t>
            </a:r>
            <a:r>
              <a:rPr lang="ru-RU" sz="1400" dirty="0" smtClean="0">
                <a:solidFill>
                  <a:srgbClr val="002060"/>
                </a:solidFill>
              </a:rPr>
              <a:t>(с указанием ФИО и возраста каждого ребенка, номера контактного телефона родителей (законных представителей))</a:t>
            </a:r>
            <a:endParaRPr lang="ru-RU" sz="1400" dirty="0">
              <a:solidFill>
                <a:srgbClr val="002060"/>
              </a:solidFill>
            </a:endParaRPr>
          </a:p>
          <a:p>
            <a:endParaRPr lang="ru-RU" sz="1400" dirty="0"/>
          </a:p>
        </p:txBody>
      </p:sp>
      <p:sp>
        <p:nvSpPr>
          <p:cNvPr id="16" name="TextBox 15"/>
          <p:cNvSpPr txBox="1"/>
          <p:nvPr/>
        </p:nvSpPr>
        <p:spPr>
          <a:xfrm>
            <a:off x="36733" y="2934896"/>
            <a:ext cx="709756" cy="923330"/>
          </a:xfrm>
          <a:prstGeom prst="rect">
            <a:avLst/>
          </a:prstGeom>
          <a:noFill/>
        </p:spPr>
        <p:txBody>
          <a:bodyPr wrap="square" rtlCol="0">
            <a:spAutoFit/>
          </a:bodyPr>
          <a:lstStyle/>
          <a:p>
            <a:pPr algn="ctr"/>
            <a:r>
              <a:rPr lang="ru-RU" sz="5400" dirty="0" smtClean="0">
                <a:solidFill>
                  <a:schemeClr val="accent6"/>
                </a:solidFill>
              </a:rPr>
              <a:t>3</a:t>
            </a:r>
            <a:endParaRPr lang="ru-RU" sz="5400" dirty="0">
              <a:solidFill>
                <a:schemeClr val="accent6"/>
              </a:solidFill>
            </a:endParaRPr>
          </a:p>
        </p:txBody>
      </p:sp>
      <p:sp>
        <p:nvSpPr>
          <p:cNvPr id="17" name="TextBox 16"/>
          <p:cNvSpPr txBox="1"/>
          <p:nvPr/>
        </p:nvSpPr>
        <p:spPr>
          <a:xfrm>
            <a:off x="69777" y="3954751"/>
            <a:ext cx="709756" cy="923330"/>
          </a:xfrm>
          <a:prstGeom prst="rect">
            <a:avLst/>
          </a:prstGeom>
          <a:noFill/>
        </p:spPr>
        <p:txBody>
          <a:bodyPr wrap="square" rtlCol="0">
            <a:spAutoFit/>
          </a:bodyPr>
          <a:lstStyle/>
          <a:p>
            <a:pPr algn="ctr"/>
            <a:r>
              <a:rPr lang="ru-RU" sz="5400" dirty="0" smtClean="0">
                <a:solidFill>
                  <a:schemeClr val="accent6"/>
                </a:solidFill>
              </a:rPr>
              <a:t>4</a:t>
            </a:r>
            <a:endParaRPr lang="ru-RU" sz="5400" dirty="0">
              <a:solidFill>
                <a:schemeClr val="accent6"/>
              </a:solidFill>
            </a:endParaRPr>
          </a:p>
        </p:txBody>
      </p:sp>
      <p:sp>
        <p:nvSpPr>
          <p:cNvPr id="18" name="TextBox 17"/>
          <p:cNvSpPr txBox="1"/>
          <p:nvPr/>
        </p:nvSpPr>
        <p:spPr>
          <a:xfrm>
            <a:off x="88180" y="4927181"/>
            <a:ext cx="709756" cy="923330"/>
          </a:xfrm>
          <a:prstGeom prst="rect">
            <a:avLst/>
          </a:prstGeom>
          <a:noFill/>
        </p:spPr>
        <p:txBody>
          <a:bodyPr wrap="square" rtlCol="0">
            <a:spAutoFit/>
          </a:bodyPr>
          <a:lstStyle/>
          <a:p>
            <a:pPr algn="ctr"/>
            <a:r>
              <a:rPr lang="ru-RU" sz="5400" dirty="0" smtClean="0">
                <a:solidFill>
                  <a:schemeClr val="accent6"/>
                </a:solidFill>
              </a:rPr>
              <a:t>5</a:t>
            </a:r>
            <a:endParaRPr lang="ru-RU" sz="5400" dirty="0">
              <a:solidFill>
                <a:schemeClr val="accent6"/>
              </a:solidFill>
            </a:endParaRPr>
          </a:p>
        </p:txBody>
      </p:sp>
      <p:pic>
        <p:nvPicPr>
          <p:cNvPr id="4106" name="Picture 10"/>
          <p:cNvPicPr>
            <a:picLocks noChangeAspect="1" noChangeArrowheads="1"/>
          </p:cNvPicPr>
          <p:nvPr/>
        </p:nvPicPr>
        <p:blipFill>
          <a:blip r:embed="rId5">
            <a:lum contrast="43000"/>
            <a:extLst>
              <a:ext uri="{28A0092B-C50C-407E-A947-70E740481C1C}">
                <a14:useLocalDpi xmlns:a14="http://schemas.microsoft.com/office/drawing/2010/main" val="0"/>
              </a:ext>
            </a:extLst>
          </a:blip>
          <a:srcRect/>
          <a:stretch>
            <a:fillRect/>
          </a:stretch>
        </p:blipFill>
        <p:spPr bwMode="auto">
          <a:xfrm>
            <a:off x="839325" y="4008081"/>
            <a:ext cx="924364" cy="816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6">
            <a:lum contrast="65000"/>
            <a:extLst>
              <a:ext uri="{28A0092B-C50C-407E-A947-70E740481C1C}">
                <a14:useLocalDpi xmlns:a14="http://schemas.microsoft.com/office/drawing/2010/main" val="0"/>
              </a:ext>
            </a:extLst>
          </a:blip>
          <a:srcRect/>
          <a:stretch>
            <a:fillRect/>
          </a:stretch>
        </p:blipFill>
        <p:spPr bwMode="auto">
          <a:xfrm>
            <a:off x="823395" y="2027367"/>
            <a:ext cx="94297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Прямоугольник 21"/>
          <p:cNvSpPr/>
          <p:nvPr/>
        </p:nvSpPr>
        <p:spPr>
          <a:xfrm>
            <a:off x="1843104" y="2196232"/>
            <a:ext cx="7056308" cy="738664"/>
          </a:xfrm>
          <a:prstGeom prst="rect">
            <a:avLst/>
          </a:prstGeom>
        </p:spPr>
        <p:txBody>
          <a:bodyPr wrap="square">
            <a:spAutoFit/>
          </a:bodyPr>
          <a:lstStyle/>
          <a:p>
            <a:r>
              <a:rPr lang="ru-RU" sz="1400" b="1" dirty="0" smtClean="0">
                <a:solidFill>
                  <a:srgbClr val="002060"/>
                </a:solidFill>
              </a:rPr>
              <a:t>Сведения о водителе (водителях) </a:t>
            </a:r>
            <a:r>
              <a:rPr lang="ru-RU" sz="1400" dirty="0" smtClean="0">
                <a:solidFill>
                  <a:srgbClr val="002060"/>
                </a:solidFill>
              </a:rPr>
              <a:t>(с </a:t>
            </a:r>
            <a:r>
              <a:rPr lang="ru-RU" sz="1400" dirty="0">
                <a:solidFill>
                  <a:srgbClr val="002060"/>
                </a:solidFill>
              </a:rPr>
              <a:t>указанием </a:t>
            </a:r>
            <a:r>
              <a:rPr lang="ru-RU" sz="1400" dirty="0" smtClean="0">
                <a:solidFill>
                  <a:srgbClr val="002060"/>
                </a:solidFill>
              </a:rPr>
              <a:t>ФИО, контактного телефона)</a:t>
            </a:r>
            <a:endParaRPr lang="ru-RU" sz="1400" dirty="0">
              <a:solidFill>
                <a:srgbClr val="002060"/>
              </a:solidFill>
            </a:endParaRPr>
          </a:p>
          <a:p>
            <a:endParaRPr lang="ru-RU" sz="1400" dirty="0"/>
          </a:p>
          <a:p>
            <a:endParaRPr lang="ru-RU" sz="1400" dirty="0"/>
          </a:p>
        </p:txBody>
      </p:sp>
      <p:sp>
        <p:nvSpPr>
          <p:cNvPr id="23" name="Заголовок 1"/>
          <p:cNvSpPr>
            <a:spLocks noGrp="1"/>
          </p:cNvSpPr>
          <p:nvPr>
            <p:ph type="ctrTitle"/>
          </p:nvPr>
        </p:nvSpPr>
        <p:spPr>
          <a:xfrm>
            <a:off x="871680" y="116632"/>
            <a:ext cx="7175351" cy="936103"/>
          </a:xfrm>
          <a:effectLst>
            <a:outerShdw blurRad="76200" dir="13500000" sy="23000" kx="1200000" algn="br" rotWithShape="0">
              <a:prstClr val="black">
                <a:alpha val="20000"/>
              </a:prstClr>
            </a:outerShdw>
          </a:effectLst>
        </p:spPr>
        <p:txBody>
          <a:bodyPr/>
          <a:lstStyle/>
          <a:p>
            <a:pPr marL="182880" indent="0" algn="ctr">
              <a:buNone/>
            </a:pPr>
            <a:r>
              <a:rPr lang="ru-RU" sz="2400" dirty="0" smtClean="0">
                <a:solidFill>
                  <a:srgbClr val="002060"/>
                </a:solidFill>
                <a:effectLst/>
              </a:rPr>
              <a:t>Документы для </a:t>
            </a:r>
            <a:r>
              <a:rPr lang="ru-RU" sz="2400" dirty="0">
                <a:solidFill>
                  <a:srgbClr val="002060"/>
                </a:solidFill>
                <a:effectLst/>
              </a:rPr>
              <a:t>осуществления организованной перевозки группы детей  </a:t>
            </a:r>
          </a:p>
        </p:txBody>
      </p:sp>
      <p:sp>
        <p:nvSpPr>
          <p:cNvPr id="24" name="Прямоугольник 23"/>
          <p:cNvSpPr/>
          <p:nvPr/>
        </p:nvSpPr>
        <p:spPr>
          <a:xfrm>
            <a:off x="1861504" y="4149080"/>
            <a:ext cx="7056308" cy="954107"/>
          </a:xfrm>
          <a:prstGeom prst="rect">
            <a:avLst/>
          </a:prstGeom>
        </p:spPr>
        <p:txBody>
          <a:bodyPr wrap="square">
            <a:spAutoFit/>
          </a:bodyPr>
          <a:lstStyle/>
          <a:p>
            <a:r>
              <a:rPr lang="ru-RU" sz="1400" b="1" dirty="0" smtClean="0">
                <a:solidFill>
                  <a:srgbClr val="002060"/>
                </a:solidFill>
              </a:rPr>
              <a:t>Список назначенных сопровождающих </a:t>
            </a:r>
            <a:r>
              <a:rPr lang="ru-RU" sz="1400" dirty="0" smtClean="0">
                <a:solidFill>
                  <a:srgbClr val="002060"/>
                </a:solidFill>
              </a:rPr>
              <a:t>(с </a:t>
            </a:r>
            <a:r>
              <a:rPr lang="ru-RU" sz="1400" dirty="0">
                <a:solidFill>
                  <a:srgbClr val="002060"/>
                </a:solidFill>
              </a:rPr>
              <a:t>указанием </a:t>
            </a:r>
            <a:r>
              <a:rPr lang="ru-RU" sz="1400" dirty="0" smtClean="0">
                <a:solidFill>
                  <a:srgbClr val="002060"/>
                </a:solidFill>
              </a:rPr>
              <a:t>ФИО, контактного телефона)</a:t>
            </a:r>
            <a:endParaRPr lang="ru-RU" sz="1400" dirty="0">
              <a:solidFill>
                <a:srgbClr val="002060"/>
              </a:solidFill>
            </a:endParaRPr>
          </a:p>
          <a:p>
            <a:endParaRPr lang="ru-RU" sz="1400" dirty="0"/>
          </a:p>
          <a:p>
            <a:endParaRPr lang="ru-RU" sz="1400" dirty="0"/>
          </a:p>
        </p:txBody>
      </p:sp>
      <p:sp>
        <p:nvSpPr>
          <p:cNvPr id="25" name="Прямоугольник 24"/>
          <p:cNvSpPr/>
          <p:nvPr/>
        </p:nvSpPr>
        <p:spPr>
          <a:xfrm>
            <a:off x="1846492" y="4927181"/>
            <a:ext cx="7297508" cy="1169551"/>
          </a:xfrm>
          <a:prstGeom prst="rect">
            <a:avLst/>
          </a:prstGeom>
        </p:spPr>
        <p:txBody>
          <a:bodyPr wrap="square">
            <a:spAutoFit/>
          </a:bodyPr>
          <a:lstStyle/>
          <a:p>
            <a:r>
              <a:rPr lang="ru-RU" sz="1400" b="1" dirty="0" smtClean="0">
                <a:solidFill>
                  <a:srgbClr val="002060"/>
                </a:solidFill>
              </a:rPr>
              <a:t>Копия </a:t>
            </a:r>
            <a:r>
              <a:rPr lang="ru-RU" sz="1400" b="1" dirty="0">
                <a:solidFill>
                  <a:srgbClr val="002060"/>
                </a:solidFill>
              </a:rPr>
              <a:t>решения о назначении сопровождения автобусов </a:t>
            </a:r>
            <a:r>
              <a:rPr lang="ru-RU" sz="1400" dirty="0">
                <a:solidFill>
                  <a:srgbClr val="002060"/>
                </a:solidFill>
              </a:rPr>
              <a:t>автомобилем (автомобилями) подразделения </a:t>
            </a:r>
            <a:r>
              <a:rPr lang="ru-RU" sz="1400" dirty="0" smtClean="0">
                <a:solidFill>
                  <a:srgbClr val="002060"/>
                </a:solidFill>
              </a:rPr>
              <a:t>ГИБДД </a:t>
            </a:r>
            <a:r>
              <a:rPr lang="ru-RU" sz="1400" dirty="0">
                <a:solidFill>
                  <a:srgbClr val="002060"/>
                </a:solidFill>
              </a:rPr>
              <a:t>территориального органа </a:t>
            </a:r>
            <a:r>
              <a:rPr lang="ru-RU" sz="1400" dirty="0" smtClean="0">
                <a:solidFill>
                  <a:srgbClr val="002060"/>
                </a:solidFill>
              </a:rPr>
              <a:t>МВД РФ </a:t>
            </a:r>
            <a:r>
              <a:rPr lang="ru-RU" sz="1400" b="1" u="sng" dirty="0" smtClean="0">
                <a:solidFill>
                  <a:srgbClr val="002060"/>
                </a:solidFill>
              </a:rPr>
              <a:t>(3 и более автобуса)</a:t>
            </a:r>
            <a:r>
              <a:rPr lang="ru-RU" sz="1400" b="1" dirty="0" smtClean="0">
                <a:solidFill>
                  <a:srgbClr val="002060"/>
                </a:solidFill>
              </a:rPr>
              <a:t> </a:t>
            </a:r>
            <a:r>
              <a:rPr lang="ru-RU" sz="1400" dirty="0" smtClean="0">
                <a:solidFill>
                  <a:srgbClr val="002060"/>
                </a:solidFill>
              </a:rPr>
              <a:t>или </a:t>
            </a:r>
            <a:r>
              <a:rPr lang="ru-RU" sz="1400" b="1" dirty="0">
                <a:solidFill>
                  <a:srgbClr val="002060"/>
                </a:solidFill>
              </a:rPr>
              <a:t>копия уведомления об организованной перевозке группы </a:t>
            </a:r>
            <a:r>
              <a:rPr lang="ru-RU" sz="1400" b="1" smtClean="0">
                <a:solidFill>
                  <a:srgbClr val="002060"/>
                </a:solidFill>
              </a:rPr>
              <a:t>детей </a:t>
            </a:r>
          </a:p>
          <a:p>
            <a:r>
              <a:rPr lang="ru-RU" sz="1400" b="1" u="sng" smtClean="0">
                <a:solidFill>
                  <a:srgbClr val="002060"/>
                </a:solidFill>
              </a:rPr>
              <a:t>(</a:t>
            </a:r>
            <a:r>
              <a:rPr lang="ru-RU" sz="1400" b="1" u="sng" dirty="0" smtClean="0">
                <a:solidFill>
                  <a:srgbClr val="002060"/>
                </a:solidFill>
              </a:rPr>
              <a:t>1 или 2 автобуса).</a:t>
            </a:r>
            <a:endParaRPr lang="ru-RU" sz="1600" b="1" u="sng" dirty="0" smtClean="0">
              <a:solidFill>
                <a:srgbClr val="002060"/>
              </a:solidFill>
            </a:endParaRPr>
          </a:p>
          <a:p>
            <a:endParaRPr lang="ru-RU" sz="1400" b="1" dirty="0"/>
          </a:p>
        </p:txBody>
      </p:sp>
    </p:spTree>
    <p:extLst>
      <p:ext uri="{BB962C8B-B14F-4D97-AF65-F5344CB8AC3E}">
        <p14:creationId xmlns:p14="http://schemas.microsoft.com/office/powerpoint/2010/main" val="124641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89268" y="116632"/>
            <a:ext cx="7175351" cy="936103"/>
          </a:xfrm>
        </p:spPr>
        <p:txBody>
          <a:bodyPr/>
          <a:lstStyle/>
          <a:p>
            <a:pPr marL="182880" indent="0" algn="ctr">
              <a:buNone/>
            </a:pPr>
            <a:r>
              <a:rPr lang="ru-RU" sz="2400" dirty="0" smtClean="0">
                <a:solidFill>
                  <a:srgbClr val="002060"/>
                </a:solidFill>
                <a:effectLst/>
              </a:rPr>
              <a:t>Документы для </a:t>
            </a:r>
            <a:r>
              <a:rPr lang="ru-RU" sz="2400" dirty="0">
                <a:solidFill>
                  <a:srgbClr val="002060"/>
                </a:solidFill>
                <a:effectLst/>
              </a:rPr>
              <a:t>осуществления организованной перевозки группы детей  </a:t>
            </a:r>
          </a:p>
        </p:txBody>
      </p:sp>
      <p:sp>
        <p:nvSpPr>
          <p:cNvPr id="5" name="TextBox 4"/>
          <p:cNvSpPr txBox="1"/>
          <p:nvPr/>
        </p:nvSpPr>
        <p:spPr>
          <a:xfrm>
            <a:off x="179512" y="1234254"/>
            <a:ext cx="709756" cy="923330"/>
          </a:xfrm>
          <a:prstGeom prst="rect">
            <a:avLst/>
          </a:prstGeom>
          <a:noFill/>
        </p:spPr>
        <p:txBody>
          <a:bodyPr wrap="square" rtlCol="0">
            <a:spAutoFit/>
          </a:bodyPr>
          <a:lstStyle/>
          <a:p>
            <a:pPr algn="ctr"/>
            <a:r>
              <a:rPr lang="ru-RU" sz="5400" dirty="0" smtClean="0">
                <a:solidFill>
                  <a:schemeClr val="accent6"/>
                </a:solidFill>
              </a:rPr>
              <a:t>6</a:t>
            </a:r>
            <a:endParaRPr lang="ru-RU" sz="5400" dirty="0">
              <a:solidFill>
                <a:schemeClr val="accent6"/>
              </a:solidFill>
            </a:endParaRPr>
          </a:p>
        </p:txBody>
      </p:sp>
      <p:pic>
        <p:nvPicPr>
          <p:cNvPr id="5123" name="Picture 3"/>
          <p:cNvPicPr>
            <a:picLocks noChangeAspect="1" noChangeArrowheads="1"/>
          </p:cNvPicPr>
          <p:nvPr/>
        </p:nvPicPr>
        <p:blipFill>
          <a:blip r:embed="rId2">
            <a:lum contrast="42000"/>
            <a:extLst>
              <a:ext uri="{28A0092B-C50C-407E-A947-70E740481C1C}">
                <a14:useLocalDpi xmlns:a14="http://schemas.microsoft.com/office/drawing/2010/main" val="0"/>
              </a:ext>
            </a:extLst>
          </a:blip>
          <a:srcRect/>
          <a:stretch>
            <a:fillRect/>
          </a:stretch>
        </p:blipFill>
        <p:spPr bwMode="auto">
          <a:xfrm>
            <a:off x="899594" y="1268760"/>
            <a:ext cx="792087" cy="85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1753456" y="1052736"/>
            <a:ext cx="7056308" cy="1815882"/>
          </a:xfrm>
          <a:prstGeom prst="rect">
            <a:avLst/>
          </a:prstGeom>
        </p:spPr>
        <p:txBody>
          <a:bodyPr wrap="square">
            <a:spAutoFit/>
          </a:bodyPr>
          <a:lstStyle/>
          <a:p>
            <a:r>
              <a:rPr lang="ru-RU" sz="1400" b="1" dirty="0" smtClean="0">
                <a:solidFill>
                  <a:srgbClr val="002060"/>
                </a:solidFill>
              </a:rPr>
              <a:t>Документ</a:t>
            </a:r>
            <a:r>
              <a:rPr lang="ru-RU" sz="1400" b="1" dirty="0">
                <a:solidFill>
                  <a:srgbClr val="002060"/>
                </a:solidFill>
              </a:rPr>
              <a:t>, содержащий порядок посадки детей в автобус, </a:t>
            </a:r>
            <a:endParaRPr lang="ru-RU" sz="1400" b="1" dirty="0" smtClean="0">
              <a:solidFill>
                <a:srgbClr val="002060"/>
              </a:solidFill>
            </a:endParaRPr>
          </a:p>
          <a:p>
            <a:pPr algn="just"/>
            <a:r>
              <a:rPr lang="ru-RU" sz="1200" dirty="0" smtClean="0">
                <a:solidFill>
                  <a:srgbClr val="002060"/>
                </a:solidFill>
              </a:rPr>
              <a:t>установленный </a:t>
            </a:r>
            <a:r>
              <a:rPr lang="ru-RU" sz="1200" dirty="0">
                <a:solidFill>
                  <a:srgbClr val="002060"/>
                </a:solidFill>
              </a:rPr>
              <a:t>руководителем или должностным лицом, ответственным за обеспечение безопасности дорожного движения, образовательной организации, организации, осуществляющей обучение, организации, осуществляющей образовательную деятельность, медицинской организации или иной организации, индивидуальным предпринимателем, осуществляющими организованную перевозку группы детей автобусом (далее - организация), или фрахтователем, за исключением случая, когда указанный порядок посадки детей содержится в договоре фрахтования;</a:t>
            </a:r>
          </a:p>
          <a:p>
            <a:endParaRPr lang="ru-RU" sz="1400" dirty="0"/>
          </a:p>
        </p:txBody>
      </p:sp>
      <p:sp>
        <p:nvSpPr>
          <p:cNvPr id="10" name="TextBox 9"/>
          <p:cNvSpPr txBox="1"/>
          <p:nvPr/>
        </p:nvSpPr>
        <p:spPr>
          <a:xfrm>
            <a:off x="179512" y="2614302"/>
            <a:ext cx="709756" cy="923330"/>
          </a:xfrm>
          <a:prstGeom prst="rect">
            <a:avLst/>
          </a:prstGeom>
          <a:noFill/>
        </p:spPr>
        <p:txBody>
          <a:bodyPr wrap="square" rtlCol="0">
            <a:spAutoFit/>
          </a:bodyPr>
          <a:lstStyle/>
          <a:p>
            <a:pPr algn="ctr"/>
            <a:r>
              <a:rPr lang="ru-RU" sz="5400" dirty="0">
                <a:solidFill>
                  <a:schemeClr val="accent6"/>
                </a:solidFill>
              </a:rPr>
              <a:t>7</a:t>
            </a:r>
          </a:p>
        </p:txBody>
      </p:sp>
      <p:pic>
        <p:nvPicPr>
          <p:cNvPr id="5124" name="Picture 4"/>
          <p:cNvPicPr>
            <a:picLocks noChangeAspect="1" noChangeArrowheads="1"/>
          </p:cNvPicPr>
          <p:nvPr/>
        </p:nvPicPr>
        <p:blipFill>
          <a:blip r:embed="rId3">
            <a:lum contrast="76000"/>
            <a:extLst>
              <a:ext uri="{28A0092B-C50C-407E-A947-70E740481C1C}">
                <a14:useLocalDpi xmlns:a14="http://schemas.microsoft.com/office/drawing/2010/main" val="0"/>
              </a:ext>
            </a:extLst>
          </a:blip>
          <a:srcRect/>
          <a:stretch>
            <a:fillRect/>
          </a:stretch>
        </p:blipFill>
        <p:spPr bwMode="auto">
          <a:xfrm>
            <a:off x="829917" y="2708920"/>
            <a:ext cx="861764" cy="73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52345" y="4992850"/>
            <a:ext cx="709756" cy="923330"/>
          </a:xfrm>
          <a:prstGeom prst="rect">
            <a:avLst/>
          </a:prstGeom>
          <a:noFill/>
        </p:spPr>
        <p:txBody>
          <a:bodyPr wrap="square" rtlCol="0">
            <a:spAutoFit/>
          </a:bodyPr>
          <a:lstStyle/>
          <a:p>
            <a:pPr algn="ctr"/>
            <a:r>
              <a:rPr lang="ru-RU" sz="5400" dirty="0" smtClean="0">
                <a:solidFill>
                  <a:schemeClr val="accent6"/>
                </a:solidFill>
              </a:rPr>
              <a:t>8</a:t>
            </a:r>
            <a:endParaRPr lang="ru-RU" sz="5400" dirty="0">
              <a:solidFill>
                <a:schemeClr val="accent6"/>
              </a:solidFill>
            </a:endParaRPr>
          </a:p>
        </p:txBody>
      </p:sp>
      <p:sp>
        <p:nvSpPr>
          <p:cNvPr id="13" name="Прямоугольник 12"/>
          <p:cNvSpPr/>
          <p:nvPr/>
        </p:nvSpPr>
        <p:spPr>
          <a:xfrm>
            <a:off x="1726002" y="2691822"/>
            <a:ext cx="7222148" cy="2031325"/>
          </a:xfrm>
          <a:prstGeom prst="rect">
            <a:avLst/>
          </a:prstGeom>
        </p:spPr>
        <p:txBody>
          <a:bodyPr wrap="square">
            <a:spAutoFit/>
          </a:bodyPr>
          <a:lstStyle/>
          <a:p>
            <a:pPr algn="just"/>
            <a:r>
              <a:rPr lang="ru-RU" sz="1400" b="1" dirty="0" smtClean="0">
                <a:solidFill>
                  <a:srgbClr val="002060"/>
                </a:solidFill>
              </a:rPr>
              <a:t>Документ</a:t>
            </a:r>
            <a:r>
              <a:rPr lang="ru-RU" sz="1400" b="1" dirty="0">
                <a:solidFill>
                  <a:srgbClr val="002060"/>
                </a:solidFill>
              </a:rPr>
              <a:t>, содержащий </a:t>
            </a:r>
            <a:r>
              <a:rPr lang="ru-RU" sz="1400" b="1" dirty="0" smtClean="0">
                <a:solidFill>
                  <a:srgbClr val="002060"/>
                </a:solidFill>
              </a:rPr>
              <a:t>сведения о медицинском работнике </a:t>
            </a:r>
            <a:r>
              <a:rPr lang="ru-RU" sz="1400" dirty="0" smtClean="0">
                <a:solidFill>
                  <a:srgbClr val="002060"/>
                </a:solidFill>
              </a:rPr>
              <a:t>(ФИО</a:t>
            </a:r>
            <a:r>
              <a:rPr lang="ru-RU" sz="1400" dirty="0">
                <a:solidFill>
                  <a:srgbClr val="002060"/>
                </a:solidFill>
              </a:rPr>
              <a:t>, </a:t>
            </a:r>
            <a:r>
              <a:rPr lang="ru-RU" sz="1400" dirty="0" smtClean="0">
                <a:solidFill>
                  <a:srgbClr val="002060"/>
                </a:solidFill>
              </a:rPr>
              <a:t>должность,  копия лицензии на осуществление медицинской деятельности или копия договора с медицинской организацией или ИП, имеющей лицензию)</a:t>
            </a:r>
            <a:endParaRPr lang="ru-RU" sz="1400" dirty="0">
              <a:solidFill>
                <a:srgbClr val="002060"/>
              </a:solidFill>
            </a:endParaRPr>
          </a:p>
          <a:p>
            <a:r>
              <a:rPr lang="ru-RU" sz="1400" b="1" dirty="0" smtClean="0"/>
              <a:t> </a:t>
            </a:r>
          </a:p>
          <a:p>
            <a:r>
              <a:rPr lang="ru-RU" sz="1400" b="1" dirty="0" smtClean="0">
                <a:solidFill>
                  <a:schemeClr val="accent6">
                    <a:lumMod val="75000"/>
                  </a:schemeClr>
                </a:solidFill>
              </a:rPr>
              <a:t>Лицо</a:t>
            </a:r>
            <a:r>
              <a:rPr lang="ru-RU" sz="1400" b="1" dirty="0">
                <a:solidFill>
                  <a:schemeClr val="accent6">
                    <a:lumMod val="75000"/>
                  </a:schemeClr>
                </a:solidFill>
              </a:rPr>
              <a:t>, ответственное за обеспечение безопасности дорожного движения, </a:t>
            </a:r>
            <a:r>
              <a:rPr lang="ru-RU" sz="1400" b="1" dirty="0" smtClean="0">
                <a:solidFill>
                  <a:schemeClr val="accent6">
                    <a:lumMod val="75000"/>
                  </a:schemeClr>
                </a:solidFill>
              </a:rPr>
              <a:t>организация, фрахтователь </a:t>
            </a:r>
            <a:r>
              <a:rPr lang="ru-RU" sz="1400" b="1" dirty="0">
                <a:solidFill>
                  <a:schemeClr val="accent6">
                    <a:lumMod val="75000"/>
                  </a:schemeClr>
                </a:solidFill>
              </a:rPr>
              <a:t>или фрахтовщик (по взаимной договоренности) обеспечивает сопровождение </a:t>
            </a:r>
            <a:r>
              <a:rPr lang="ru-RU" sz="1400" b="1" dirty="0" smtClean="0">
                <a:solidFill>
                  <a:schemeClr val="accent6">
                    <a:lumMod val="75000"/>
                  </a:schemeClr>
                </a:solidFill>
              </a:rPr>
              <a:t>группы </a:t>
            </a:r>
            <a:r>
              <a:rPr lang="ru-RU" sz="1400" b="1" dirty="0">
                <a:solidFill>
                  <a:schemeClr val="accent6">
                    <a:lumMod val="75000"/>
                  </a:schemeClr>
                </a:solidFill>
              </a:rPr>
              <a:t>детей медицинским </a:t>
            </a:r>
            <a:r>
              <a:rPr lang="ru-RU" sz="1400" b="1" dirty="0" smtClean="0">
                <a:solidFill>
                  <a:schemeClr val="accent6">
                    <a:lumMod val="75000"/>
                  </a:schemeClr>
                </a:solidFill>
              </a:rPr>
              <a:t>работником при организованной перевозке группы детей </a:t>
            </a:r>
            <a:r>
              <a:rPr lang="ru-RU" sz="1400" b="1" u="sng" dirty="0" smtClean="0">
                <a:solidFill>
                  <a:schemeClr val="accent6">
                    <a:lumMod val="75000"/>
                  </a:schemeClr>
                </a:solidFill>
              </a:rPr>
              <a:t>в  </a:t>
            </a:r>
            <a:r>
              <a:rPr lang="ru-RU" sz="1400" b="1" u="sng" dirty="0">
                <a:solidFill>
                  <a:schemeClr val="accent6">
                    <a:lumMod val="75000"/>
                  </a:schemeClr>
                </a:solidFill>
              </a:rPr>
              <a:t>междугородном сообщении организованной транспортной колонной в течение более 12 часов </a:t>
            </a:r>
            <a:endParaRPr lang="ru-RU" sz="1400" b="1" dirty="0">
              <a:solidFill>
                <a:schemeClr val="accent6">
                  <a:lumMod val="75000"/>
                </a:schemeClr>
              </a:solidFill>
            </a:endParaRPr>
          </a:p>
        </p:txBody>
      </p:sp>
      <p:sp>
        <p:nvSpPr>
          <p:cNvPr id="3" name="Скругленный прямоугольник 2"/>
          <p:cNvSpPr/>
          <p:nvPr/>
        </p:nvSpPr>
        <p:spPr>
          <a:xfrm>
            <a:off x="1547664" y="3465543"/>
            <a:ext cx="6947090" cy="1272418"/>
          </a:xfrm>
          <a:prstGeom prst="roundRect">
            <a:avLst/>
          </a:prstGeom>
          <a:noFill/>
          <a:ln w="317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659629" y="3537632"/>
            <a:ext cx="898369" cy="1200329"/>
          </a:xfrm>
          <a:prstGeom prst="rect">
            <a:avLst/>
          </a:prstGeom>
          <a:noFill/>
        </p:spPr>
        <p:txBody>
          <a:bodyPr wrap="square" rtlCol="0">
            <a:spAutoFit/>
          </a:bodyPr>
          <a:lstStyle/>
          <a:p>
            <a:pPr algn="ctr"/>
            <a:r>
              <a:rPr lang="ru-RU" sz="7200" dirty="0" smtClean="0">
                <a:solidFill>
                  <a:schemeClr val="accent6">
                    <a:lumMod val="75000"/>
                  </a:schemeClr>
                </a:solidFill>
              </a:rPr>
              <a:t>!</a:t>
            </a:r>
            <a:endParaRPr lang="ru-RU" sz="7200" dirty="0">
              <a:solidFill>
                <a:schemeClr val="accent6">
                  <a:lumMod val="75000"/>
                </a:schemeClr>
              </a:solidFill>
            </a:endParaRPr>
          </a:p>
        </p:txBody>
      </p:sp>
      <p:sp>
        <p:nvSpPr>
          <p:cNvPr id="14" name="Прямоугольник 13"/>
          <p:cNvSpPr/>
          <p:nvPr/>
        </p:nvSpPr>
        <p:spPr>
          <a:xfrm>
            <a:off x="1557998" y="4992850"/>
            <a:ext cx="7382270" cy="1261884"/>
          </a:xfrm>
          <a:prstGeom prst="rect">
            <a:avLst/>
          </a:prstGeom>
        </p:spPr>
        <p:txBody>
          <a:bodyPr wrap="square">
            <a:spAutoFit/>
          </a:bodyPr>
          <a:lstStyle/>
          <a:p>
            <a:pPr algn="just"/>
            <a:r>
              <a:rPr lang="ru-RU" sz="1400" b="1" dirty="0" smtClean="0">
                <a:solidFill>
                  <a:srgbClr val="002060"/>
                </a:solidFill>
              </a:rPr>
              <a:t>Список работников туроператора, турагентства или организации, осуществляющей экскурсионное обслуживание </a:t>
            </a:r>
            <a:r>
              <a:rPr lang="ru-RU" sz="1200" dirty="0" smtClean="0">
                <a:solidFill>
                  <a:srgbClr val="002060"/>
                </a:solidFill>
              </a:rPr>
              <a:t>(с указанием ФИО</a:t>
            </a:r>
            <a:r>
              <a:rPr lang="ru-RU" sz="1200" dirty="0">
                <a:solidFill>
                  <a:srgbClr val="002060"/>
                </a:solidFill>
              </a:rPr>
              <a:t>, </a:t>
            </a:r>
            <a:r>
              <a:rPr lang="ru-RU" sz="1200" dirty="0" smtClean="0">
                <a:solidFill>
                  <a:srgbClr val="002060"/>
                </a:solidFill>
              </a:rPr>
              <a:t>номера контактного телефона),- в случае их участия в выполнении программы маршрута.</a:t>
            </a:r>
          </a:p>
          <a:p>
            <a:pPr algn="just"/>
            <a:r>
              <a:rPr lang="ru-RU" sz="1200" dirty="0" smtClean="0">
                <a:solidFill>
                  <a:srgbClr val="002060"/>
                </a:solidFill>
              </a:rPr>
              <a:t>Туристические </a:t>
            </a:r>
            <a:r>
              <a:rPr lang="ru-RU" sz="1200" dirty="0">
                <a:solidFill>
                  <a:srgbClr val="002060"/>
                </a:solidFill>
              </a:rPr>
              <a:t>работники должны иметь при себе документ, подтверждающий трудовые отношения с туроператором, турагентством или организацией, осуществляющей экскурсионное обслуживание, и участие в выполнении программы маршрута</a:t>
            </a:r>
            <a:r>
              <a:rPr lang="ru-RU" sz="1200" dirty="0" smtClean="0">
                <a:solidFill>
                  <a:srgbClr val="002060"/>
                </a:solidFill>
              </a:rPr>
              <a:t>.</a:t>
            </a:r>
            <a:endParaRPr lang="ru-RU" sz="1200" dirty="0">
              <a:solidFill>
                <a:srgbClr val="002060"/>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917" y="5004011"/>
            <a:ext cx="735963" cy="90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395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2380" y="188640"/>
            <a:ext cx="7175351" cy="936103"/>
          </a:xfrm>
        </p:spPr>
        <p:txBody>
          <a:bodyPr/>
          <a:lstStyle/>
          <a:p>
            <a:pPr marL="182880" indent="0" algn="ctr">
              <a:buNone/>
            </a:pPr>
            <a:r>
              <a:rPr lang="ru-RU" sz="2400" dirty="0" smtClean="0">
                <a:solidFill>
                  <a:srgbClr val="002060"/>
                </a:solidFill>
                <a:effectLst/>
              </a:rPr>
              <a:t>Документы для </a:t>
            </a:r>
            <a:r>
              <a:rPr lang="ru-RU" sz="2400" dirty="0">
                <a:solidFill>
                  <a:srgbClr val="002060"/>
                </a:solidFill>
                <a:effectLst/>
              </a:rPr>
              <a:t>осуществления организованной перевозки группы детей  </a:t>
            </a:r>
          </a:p>
        </p:txBody>
      </p:sp>
      <p:pic>
        <p:nvPicPr>
          <p:cNvPr id="5125" name="Picture 5"/>
          <p:cNvPicPr>
            <a:picLocks noChangeAspect="1" noChangeArrowheads="1"/>
          </p:cNvPicPr>
          <p:nvPr/>
        </p:nvPicPr>
        <p:blipFill>
          <a:blip r:embed="rId2">
            <a:lum contrast="62000"/>
            <a:extLst>
              <a:ext uri="{28A0092B-C50C-407E-A947-70E740481C1C}">
                <a14:useLocalDpi xmlns:a14="http://schemas.microsoft.com/office/drawing/2010/main" val="0"/>
              </a:ext>
            </a:extLst>
          </a:blip>
          <a:srcRect/>
          <a:stretch>
            <a:fillRect/>
          </a:stretch>
        </p:blipFill>
        <p:spPr bwMode="auto">
          <a:xfrm>
            <a:off x="929510" y="1534938"/>
            <a:ext cx="856968" cy="83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88892" y="1493012"/>
            <a:ext cx="709756" cy="923330"/>
          </a:xfrm>
          <a:prstGeom prst="rect">
            <a:avLst/>
          </a:prstGeom>
          <a:noFill/>
        </p:spPr>
        <p:txBody>
          <a:bodyPr wrap="square" rtlCol="0">
            <a:spAutoFit/>
          </a:bodyPr>
          <a:lstStyle/>
          <a:p>
            <a:pPr algn="ctr"/>
            <a:r>
              <a:rPr lang="ru-RU" sz="5400" dirty="0" smtClean="0">
                <a:solidFill>
                  <a:schemeClr val="accent6"/>
                </a:solidFill>
              </a:rPr>
              <a:t>9</a:t>
            </a:r>
            <a:endParaRPr lang="ru-RU" sz="5400" dirty="0">
              <a:solidFill>
                <a:schemeClr val="accent6"/>
              </a:solidFill>
            </a:endParaRPr>
          </a:p>
        </p:txBody>
      </p:sp>
      <p:pic>
        <p:nvPicPr>
          <p:cNvPr id="5127" name="Picture 7"/>
          <p:cNvPicPr>
            <a:picLocks noChangeAspect="1" noChangeArrowheads="1"/>
          </p:cNvPicPr>
          <p:nvPr/>
        </p:nvPicPr>
        <p:blipFill>
          <a:blip r:embed="rId3">
            <a:lum contrast="71000"/>
            <a:extLst>
              <a:ext uri="{28A0092B-C50C-407E-A947-70E740481C1C}">
                <a14:useLocalDpi xmlns:a14="http://schemas.microsoft.com/office/drawing/2010/main" val="0"/>
              </a:ext>
            </a:extLst>
          </a:blip>
          <a:srcRect/>
          <a:stretch>
            <a:fillRect/>
          </a:stretch>
        </p:blipFill>
        <p:spPr bwMode="auto">
          <a:xfrm>
            <a:off x="910068" y="3068960"/>
            <a:ext cx="859714" cy="78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8044" y="2959412"/>
            <a:ext cx="1008112" cy="923330"/>
          </a:xfrm>
          <a:prstGeom prst="rect">
            <a:avLst/>
          </a:prstGeom>
          <a:noFill/>
        </p:spPr>
        <p:txBody>
          <a:bodyPr wrap="square" rtlCol="0">
            <a:spAutoFit/>
          </a:bodyPr>
          <a:lstStyle/>
          <a:p>
            <a:pPr algn="ctr"/>
            <a:r>
              <a:rPr lang="ru-RU" sz="5400" dirty="0" smtClean="0">
                <a:solidFill>
                  <a:schemeClr val="accent6"/>
                </a:solidFill>
              </a:rPr>
              <a:t>10</a:t>
            </a:r>
            <a:endParaRPr lang="ru-RU" sz="5400" dirty="0">
              <a:solidFill>
                <a:schemeClr val="accent6"/>
              </a:solidFill>
            </a:endParaRPr>
          </a:p>
        </p:txBody>
      </p:sp>
      <p:sp>
        <p:nvSpPr>
          <p:cNvPr id="16" name="Прямоугольник 15"/>
          <p:cNvSpPr/>
          <p:nvPr/>
        </p:nvSpPr>
        <p:spPr>
          <a:xfrm>
            <a:off x="1845261" y="1321149"/>
            <a:ext cx="7222148" cy="1384995"/>
          </a:xfrm>
          <a:prstGeom prst="rect">
            <a:avLst/>
          </a:prstGeom>
        </p:spPr>
        <p:txBody>
          <a:bodyPr wrap="square">
            <a:spAutoFit/>
          </a:bodyPr>
          <a:lstStyle/>
          <a:p>
            <a:r>
              <a:rPr lang="ru-RU" sz="1400" b="1" dirty="0" smtClean="0">
                <a:solidFill>
                  <a:srgbClr val="002060"/>
                </a:solidFill>
              </a:rPr>
              <a:t>Программа маршрута </a:t>
            </a:r>
          </a:p>
          <a:p>
            <a:r>
              <a:rPr lang="ru-RU" sz="1400" dirty="0" smtClean="0">
                <a:solidFill>
                  <a:srgbClr val="002060"/>
                </a:solidFill>
              </a:rPr>
              <a:t>график движения с расчетным временем</a:t>
            </a:r>
          </a:p>
          <a:p>
            <a:r>
              <a:rPr lang="ru-RU" sz="1400" dirty="0">
                <a:solidFill>
                  <a:srgbClr val="002060"/>
                </a:solidFill>
              </a:rPr>
              <a:t>места и время остановок для отдыха с указанием наименования юридического лица или фамилии, имени и отчества индивидуального предпринимателя, осуществляющих деятельность в области оказания гостиничных услуг, либо реестрового номера туроператора, осуществляющего организацию перевозки</a:t>
            </a:r>
            <a:endParaRPr lang="ru-RU" sz="1400" b="1" dirty="0" smtClean="0">
              <a:solidFill>
                <a:srgbClr val="002060"/>
              </a:solidFill>
            </a:endParaRPr>
          </a:p>
        </p:txBody>
      </p:sp>
      <p:sp>
        <p:nvSpPr>
          <p:cNvPr id="18" name="Прямоугольник 17"/>
          <p:cNvSpPr/>
          <p:nvPr/>
        </p:nvSpPr>
        <p:spPr>
          <a:xfrm>
            <a:off x="1932156" y="2960456"/>
            <a:ext cx="7135253" cy="1384995"/>
          </a:xfrm>
          <a:prstGeom prst="rect">
            <a:avLst/>
          </a:prstGeom>
        </p:spPr>
        <p:txBody>
          <a:bodyPr wrap="square">
            <a:spAutoFit/>
          </a:bodyPr>
          <a:lstStyle/>
          <a:p>
            <a:r>
              <a:rPr lang="ru-RU" sz="1400" b="1" dirty="0" smtClean="0">
                <a:solidFill>
                  <a:srgbClr val="002060"/>
                </a:solidFill>
              </a:rPr>
              <a:t>Список набора пищевых продуктов (сухих пайков, бутилированной воды)</a:t>
            </a:r>
          </a:p>
          <a:p>
            <a:r>
              <a:rPr lang="ru-RU" sz="1400" dirty="0" smtClean="0">
                <a:solidFill>
                  <a:srgbClr val="002060"/>
                </a:solidFill>
              </a:rPr>
              <a:t>согласно </a:t>
            </a:r>
            <a:r>
              <a:rPr lang="ru-RU" sz="1400" dirty="0">
                <a:solidFill>
                  <a:srgbClr val="002060"/>
                </a:solidFill>
              </a:rPr>
              <a:t>ассортимента, установленного Федеральной службой по надзору в сфере защиты прав потребителей и благополучия человека или ее территориальным </a:t>
            </a:r>
            <a:r>
              <a:rPr lang="ru-RU" sz="1400" dirty="0" smtClean="0">
                <a:solidFill>
                  <a:srgbClr val="002060"/>
                </a:solidFill>
              </a:rPr>
              <a:t>управлением, </a:t>
            </a:r>
            <a:r>
              <a:rPr lang="ru-RU" sz="1400" dirty="0">
                <a:solidFill>
                  <a:srgbClr val="002060"/>
                </a:solidFill>
              </a:rPr>
              <a:t>в </a:t>
            </a:r>
            <a:r>
              <a:rPr lang="ru-RU" sz="1400" dirty="0" smtClean="0">
                <a:solidFill>
                  <a:srgbClr val="002060"/>
                </a:solidFill>
              </a:rPr>
              <a:t>случае нахождения </a:t>
            </a:r>
            <a:r>
              <a:rPr lang="ru-RU" sz="1400" dirty="0">
                <a:solidFill>
                  <a:srgbClr val="002060"/>
                </a:solidFill>
              </a:rPr>
              <a:t>детей в пути следования согласно графику движения </a:t>
            </a:r>
            <a:r>
              <a:rPr lang="ru-RU" sz="1400" u="sng" dirty="0">
                <a:solidFill>
                  <a:srgbClr val="002060"/>
                </a:solidFill>
              </a:rPr>
              <a:t>более 3 </a:t>
            </a:r>
            <a:r>
              <a:rPr lang="ru-RU" sz="1400" u="sng" dirty="0" smtClean="0">
                <a:solidFill>
                  <a:srgbClr val="002060"/>
                </a:solidFill>
              </a:rPr>
              <a:t>часов,  </a:t>
            </a:r>
            <a:r>
              <a:rPr lang="ru-RU" sz="1400" dirty="0">
                <a:solidFill>
                  <a:srgbClr val="002060"/>
                </a:solidFill>
              </a:rPr>
              <a:t>а также предусмотреть во время движения соблюдение питьевого режима в соответствии с действующим санитарным законодательством</a:t>
            </a:r>
            <a:endParaRPr lang="ru-RU" sz="1400" dirty="0" smtClean="0">
              <a:solidFill>
                <a:srgbClr val="002060"/>
              </a:solidFill>
            </a:endParaRPr>
          </a:p>
        </p:txBody>
      </p:sp>
      <p:sp>
        <p:nvSpPr>
          <p:cNvPr id="19" name="Прямоугольник 18"/>
          <p:cNvSpPr/>
          <p:nvPr/>
        </p:nvSpPr>
        <p:spPr>
          <a:xfrm>
            <a:off x="1619672" y="4597081"/>
            <a:ext cx="7222148" cy="1077218"/>
          </a:xfrm>
          <a:prstGeom prst="rect">
            <a:avLst/>
          </a:prstGeom>
          <a:solidFill>
            <a:schemeClr val="accent6">
              <a:lumMod val="20000"/>
              <a:lumOff val="80000"/>
            </a:schemeClr>
          </a:solidFill>
        </p:spPr>
        <p:txBody>
          <a:bodyPr wrap="square">
            <a:spAutoFit/>
          </a:bodyPr>
          <a:lstStyle/>
          <a:p>
            <a:pPr algn="ctr"/>
            <a:r>
              <a:rPr lang="ru-RU" sz="1600" b="1" u="sng" dirty="0" smtClean="0">
                <a:solidFill>
                  <a:schemeClr val="accent6">
                    <a:lumMod val="75000"/>
                  </a:schemeClr>
                </a:solidFill>
              </a:rPr>
              <a:t>Оригиналы</a:t>
            </a:r>
            <a:r>
              <a:rPr lang="ru-RU" sz="1600" b="1" dirty="0" smtClean="0">
                <a:solidFill>
                  <a:schemeClr val="accent6">
                    <a:lumMod val="75000"/>
                  </a:schemeClr>
                </a:solidFill>
              </a:rPr>
              <a:t> указанных документов </a:t>
            </a:r>
            <a:r>
              <a:rPr lang="ru-RU" sz="1600" b="1" u="sng" dirty="0" smtClean="0">
                <a:solidFill>
                  <a:schemeClr val="accent6">
                    <a:lumMod val="75000"/>
                  </a:schemeClr>
                </a:solidFill>
              </a:rPr>
              <a:t>хранятся в образовательной организации в течение 3 лет</a:t>
            </a:r>
            <a:r>
              <a:rPr lang="ru-RU" sz="1600" b="1" dirty="0" smtClean="0">
                <a:solidFill>
                  <a:schemeClr val="accent6">
                    <a:lumMod val="75000"/>
                  </a:schemeClr>
                </a:solidFill>
              </a:rPr>
              <a:t>.</a:t>
            </a:r>
          </a:p>
          <a:p>
            <a:pPr algn="ctr"/>
            <a:endParaRPr lang="ru-RU" sz="1600" b="1" dirty="0" smtClean="0">
              <a:solidFill>
                <a:schemeClr val="accent6">
                  <a:lumMod val="75000"/>
                </a:schemeClr>
              </a:solidFill>
            </a:endParaRPr>
          </a:p>
          <a:p>
            <a:pPr algn="ctr"/>
            <a:r>
              <a:rPr lang="ru-RU" sz="1600" b="1" u="sng" dirty="0" smtClean="0">
                <a:solidFill>
                  <a:schemeClr val="accent6">
                    <a:lumMod val="75000"/>
                  </a:schemeClr>
                </a:solidFill>
              </a:rPr>
              <a:t>Заверенные копии</a:t>
            </a:r>
            <a:r>
              <a:rPr lang="ru-RU" sz="1600" b="1" dirty="0" smtClean="0">
                <a:solidFill>
                  <a:schemeClr val="accent6">
                    <a:lumMod val="75000"/>
                  </a:schemeClr>
                </a:solidFill>
              </a:rPr>
              <a:t> документов находятся </a:t>
            </a:r>
            <a:r>
              <a:rPr lang="ru-RU" sz="1600" b="1" u="sng" dirty="0" smtClean="0">
                <a:solidFill>
                  <a:schemeClr val="accent6">
                    <a:lumMod val="75000"/>
                  </a:schemeClr>
                </a:solidFill>
              </a:rPr>
              <a:t>у сопровождающих лиц</a:t>
            </a:r>
            <a:r>
              <a:rPr lang="ru-RU" sz="1600" b="1" dirty="0" smtClean="0">
                <a:solidFill>
                  <a:schemeClr val="accent6">
                    <a:lumMod val="75000"/>
                  </a:schemeClr>
                </a:solidFill>
              </a:rPr>
              <a:t>.</a:t>
            </a:r>
            <a:endParaRPr lang="ru-RU" sz="1600" dirty="0" smtClean="0">
              <a:solidFill>
                <a:schemeClr val="accent6">
                  <a:lumMod val="75000"/>
                </a:schemeClr>
              </a:solidFill>
            </a:endParaRPr>
          </a:p>
        </p:txBody>
      </p:sp>
      <p:sp>
        <p:nvSpPr>
          <p:cNvPr id="4" name="Скругленный прямоугольник 3"/>
          <p:cNvSpPr/>
          <p:nvPr/>
        </p:nvSpPr>
        <p:spPr>
          <a:xfrm>
            <a:off x="1594342" y="4597081"/>
            <a:ext cx="7272808" cy="1077218"/>
          </a:xfrm>
          <a:prstGeom prst="roundRect">
            <a:avLst/>
          </a:prstGeom>
          <a:solidFill>
            <a:schemeClr val="accent6">
              <a:lumMod val="20000"/>
              <a:lumOff val="80000"/>
              <a:alpha val="2000"/>
            </a:schemeClr>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6" name="TextBox 5"/>
          <p:cNvSpPr txBox="1"/>
          <p:nvPr/>
        </p:nvSpPr>
        <p:spPr>
          <a:xfrm>
            <a:off x="721281" y="4350860"/>
            <a:ext cx="636713" cy="1569660"/>
          </a:xfrm>
          <a:prstGeom prst="rect">
            <a:avLst/>
          </a:prstGeom>
          <a:noFill/>
        </p:spPr>
        <p:txBody>
          <a:bodyPr wrap="none" rtlCol="0">
            <a:spAutoFit/>
          </a:bodyPr>
          <a:lstStyle/>
          <a:p>
            <a:r>
              <a:rPr lang="ru-RU" sz="9600" dirty="0" smtClean="0">
                <a:solidFill>
                  <a:schemeClr val="accent6">
                    <a:lumMod val="75000"/>
                  </a:schemeClr>
                </a:solidFill>
              </a:rPr>
              <a:t>!</a:t>
            </a:r>
            <a:endParaRPr lang="ru-RU" sz="9600" dirty="0">
              <a:solidFill>
                <a:schemeClr val="accent6">
                  <a:lumMod val="75000"/>
                </a:schemeClr>
              </a:solidFill>
            </a:endParaRPr>
          </a:p>
        </p:txBody>
      </p:sp>
    </p:spTree>
    <p:extLst>
      <p:ext uri="{BB962C8B-B14F-4D97-AF65-F5344CB8AC3E}">
        <p14:creationId xmlns:p14="http://schemas.microsoft.com/office/powerpoint/2010/main" val="3303525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77958" y="1265858"/>
            <a:ext cx="7320290" cy="636590"/>
          </a:xfrm>
        </p:spPr>
        <p:txBody>
          <a:bodyPr>
            <a:noAutofit/>
          </a:bodyPr>
          <a:lstStyle/>
          <a:p>
            <a:pPr algn="just"/>
            <a:r>
              <a:rPr lang="ru-RU" sz="1400" b="1" dirty="0" smtClean="0">
                <a:solidFill>
                  <a:srgbClr val="002060"/>
                </a:solidFill>
                <a:latin typeface="Times New Roman" pitchFamily="18" charset="0"/>
                <a:cs typeface="Times New Roman" pitchFamily="18" charset="0"/>
              </a:rPr>
              <a:t>Дети </a:t>
            </a:r>
            <a:r>
              <a:rPr lang="ru-RU" sz="1400" b="1" dirty="0">
                <a:solidFill>
                  <a:srgbClr val="002060"/>
                </a:solidFill>
                <a:latin typeface="Times New Roman" pitchFamily="18" charset="0"/>
                <a:cs typeface="Times New Roman" pitchFamily="18" charset="0"/>
              </a:rPr>
              <a:t>возрастом </a:t>
            </a:r>
            <a:r>
              <a:rPr lang="ru-RU" sz="1400" b="1" u="sng" dirty="0">
                <a:solidFill>
                  <a:srgbClr val="002060"/>
                </a:solidFill>
                <a:latin typeface="Times New Roman" pitchFamily="18" charset="0"/>
                <a:cs typeface="Times New Roman" pitchFamily="18" charset="0"/>
              </a:rPr>
              <a:t>до 7 лет </a:t>
            </a:r>
            <a:r>
              <a:rPr lang="ru-RU" sz="1400" dirty="0">
                <a:solidFill>
                  <a:srgbClr val="002060"/>
                </a:solidFill>
                <a:latin typeface="Times New Roman" pitchFamily="18" charset="0"/>
                <a:cs typeface="Times New Roman" pitchFamily="18" charset="0"/>
              </a:rPr>
              <a:t>в </a:t>
            </a:r>
            <a:r>
              <a:rPr lang="ru-RU" sz="1400" dirty="0" smtClean="0">
                <a:solidFill>
                  <a:srgbClr val="002060"/>
                </a:solidFill>
                <a:latin typeface="Times New Roman" pitchFamily="18" charset="0"/>
                <a:cs typeface="Times New Roman" pitchFamily="18" charset="0"/>
              </a:rPr>
              <a:t>группу </a:t>
            </a:r>
            <a:r>
              <a:rPr lang="ru-RU" sz="1400" dirty="0">
                <a:solidFill>
                  <a:srgbClr val="002060"/>
                </a:solidFill>
                <a:latin typeface="Times New Roman" pitchFamily="18" charset="0"/>
                <a:cs typeface="Times New Roman" pitchFamily="18" charset="0"/>
              </a:rPr>
              <a:t>детей для организованной перевозки автобусами при их нахождении </a:t>
            </a:r>
            <a:r>
              <a:rPr lang="ru-RU" sz="1400" b="1" dirty="0">
                <a:solidFill>
                  <a:srgbClr val="002060"/>
                </a:solidFill>
                <a:latin typeface="Times New Roman" pitchFamily="18" charset="0"/>
                <a:cs typeface="Times New Roman" pitchFamily="18" charset="0"/>
              </a:rPr>
              <a:t>в пути следования </a:t>
            </a:r>
            <a:r>
              <a:rPr lang="ru-RU" sz="1400" dirty="0">
                <a:solidFill>
                  <a:srgbClr val="002060"/>
                </a:solidFill>
                <a:latin typeface="Times New Roman" pitchFamily="18" charset="0"/>
                <a:cs typeface="Times New Roman" pitchFamily="18" charset="0"/>
              </a:rPr>
              <a:t>согласно графику движения </a:t>
            </a:r>
            <a:r>
              <a:rPr lang="ru-RU" sz="1400" b="1" u="sng" dirty="0">
                <a:solidFill>
                  <a:srgbClr val="002060"/>
                </a:solidFill>
                <a:latin typeface="Times New Roman" pitchFamily="18" charset="0"/>
                <a:cs typeface="Times New Roman" pitchFamily="18" charset="0"/>
              </a:rPr>
              <a:t>более 4 часов не допускается</a:t>
            </a:r>
            <a:r>
              <a:rPr lang="ru-RU" sz="1400" b="1" dirty="0" smtClean="0">
                <a:latin typeface="Times New Roman" pitchFamily="18" charset="0"/>
                <a:cs typeface="Times New Roman" pitchFamily="18" charset="0"/>
              </a:rPr>
              <a:t>.</a:t>
            </a:r>
          </a:p>
          <a:p>
            <a:endParaRPr lang="ru-RU" sz="1050" dirty="0" smtClean="0">
              <a:latin typeface="Times New Roman" pitchFamily="18" charset="0"/>
              <a:cs typeface="Times New Roman" pitchFamily="18" charset="0"/>
            </a:endParaRPr>
          </a:p>
          <a:p>
            <a:endParaRPr lang="ru-RU" sz="1050" dirty="0">
              <a:latin typeface="Times New Roman" pitchFamily="18" charset="0"/>
              <a:cs typeface="Times New Roman" pitchFamily="18" charset="0"/>
            </a:endParaRPr>
          </a:p>
        </p:txBody>
      </p:sp>
      <p:sp>
        <p:nvSpPr>
          <p:cNvPr id="2" name="TextBox 1"/>
          <p:cNvSpPr txBox="1"/>
          <p:nvPr/>
        </p:nvSpPr>
        <p:spPr>
          <a:xfrm>
            <a:off x="611560" y="217260"/>
            <a:ext cx="7688323" cy="954107"/>
          </a:xfrm>
          <a:prstGeom prst="rect">
            <a:avLst/>
          </a:prstGeom>
          <a:noFill/>
        </p:spPr>
        <p:txBody>
          <a:bodyPr wrap="none" rtlCol="0">
            <a:spAutoFit/>
          </a:bodyPr>
          <a:lstStyle/>
          <a:p>
            <a:pPr algn="ctr"/>
            <a:r>
              <a:rPr lang="ru-RU" sz="2800" b="1" dirty="0" smtClean="0">
                <a:solidFill>
                  <a:srgbClr val="002060"/>
                </a:solidFill>
              </a:rPr>
              <a:t>Осуществление перевозки с соблюдением</a:t>
            </a:r>
          </a:p>
          <a:p>
            <a:pPr algn="ctr"/>
            <a:r>
              <a:rPr lang="ru-RU" sz="2800" b="1" dirty="0" smtClean="0">
                <a:solidFill>
                  <a:srgbClr val="002060"/>
                </a:solidFill>
              </a:rPr>
              <a:t> установленных требований</a:t>
            </a:r>
            <a:endParaRPr lang="ru-RU" sz="2800" b="1" dirty="0">
              <a:solidFill>
                <a:srgbClr val="002060"/>
              </a:solidFill>
            </a:endParaRPr>
          </a:p>
        </p:txBody>
      </p:sp>
      <p:pic>
        <p:nvPicPr>
          <p:cNvPr id="1026" name="Picture 2"/>
          <p:cNvPicPr>
            <a:picLocks noChangeAspect="1" noChangeArrowheads="1"/>
          </p:cNvPicPr>
          <p:nvPr/>
        </p:nvPicPr>
        <p:blipFill>
          <a:blip r:embed="rId2">
            <a:lum contrast="44000"/>
            <a:extLst>
              <a:ext uri="{28A0092B-C50C-407E-A947-70E740481C1C}">
                <a14:useLocalDpi xmlns:a14="http://schemas.microsoft.com/office/drawing/2010/main" val="0"/>
              </a:ext>
            </a:extLst>
          </a:blip>
          <a:srcRect/>
          <a:stretch>
            <a:fillRect/>
          </a:stretch>
        </p:blipFill>
        <p:spPr bwMode="auto">
          <a:xfrm>
            <a:off x="467544" y="1265858"/>
            <a:ext cx="792088" cy="63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lum contrast="39000"/>
            <a:extLst>
              <a:ext uri="{28A0092B-C50C-407E-A947-70E740481C1C}">
                <a14:useLocalDpi xmlns:a14="http://schemas.microsoft.com/office/drawing/2010/main" val="0"/>
              </a:ext>
            </a:extLst>
          </a:blip>
          <a:srcRect/>
          <a:stretch>
            <a:fillRect/>
          </a:stretch>
        </p:blipFill>
        <p:spPr bwMode="auto">
          <a:xfrm>
            <a:off x="480150" y="2130631"/>
            <a:ext cx="80351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12268" y="1905896"/>
            <a:ext cx="7570109" cy="1169551"/>
          </a:xfrm>
          <a:prstGeom prst="rect">
            <a:avLst/>
          </a:prstGeom>
          <a:noFill/>
        </p:spPr>
        <p:txBody>
          <a:bodyPr wrap="square" rtlCol="0">
            <a:spAutoFit/>
          </a:bodyPr>
          <a:lstStyle/>
          <a:p>
            <a:pPr algn="just"/>
            <a:r>
              <a:rPr lang="ru-RU" sz="1400" b="1" dirty="0">
                <a:solidFill>
                  <a:srgbClr val="002060"/>
                </a:solidFill>
                <a:latin typeface="Times New Roman" pitchFamily="18" charset="0"/>
                <a:cs typeface="Times New Roman" pitchFamily="18" charset="0"/>
              </a:rPr>
              <a:t>Сопровождающие назначаются в каждый из автобусов, участвующий в перевозке. </a:t>
            </a:r>
            <a:endParaRPr lang="ru-RU" sz="1400" b="1" dirty="0" smtClean="0">
              <a:solidFill>
                <a:srgbClr val="002060"/>
              </a:solidFill>
              <a:latin typeface="Times New Roman" pitchFamily="18" charset="0"/>
              <a:cs typeface="Times New Roman" pitchFamily="18" charset="0"/>
            </a:endParaRPr>
          </a:p>
          <a:p>
            <a:pPr algn="just"/>
            <a:r>
              <a:rPr lang="ru-RU" sz="1400" dirty="0">
                <a:solidFill>
                  <a:srgbClr val="002060"/>
                </a:solidFill>
                <a:latin typeface="Times New Roman" pitchFamily="18" charset="0"/>
                <a:cs typeface="Times New Roman" pitchFamily="18" charset="0"/>
              </a:rPr>
              <a:t>Количество сопровождающих на 1 автобус назначается из расчета их нахождения у каждой двери </a:t>
            </a:r>
            <a:r>
              <a:rPr lang="ru-RU" sz="1400" dirty="0" smtClean="0">
                <a:solidFill>
                  <a:srgbClr val="002060"/>
                </a:solidFill>
                <a:latin typeface="Times New Roman" pitchFamily="18" charset="0"/>
                <a:cs typeface="Times New Roman" pitchFamily="18" charset="0"/>
              </a:rPr>
              <a:t>автобуса</a:t>
            </a:r>
            <a:r>
              <a:rPr lang="ru-RU" sz="1400" dirty="0">
                <a:solidFill>
                  <a:srgbClr val="002060"/>
                </a:solidFill>
                <a:latin typeface="Times New Roman" pitchFamily="18" charset="0"/>
                <a:cs typeface="Times New Roman" pitchFamily="18" charset="0"/>
              </a:rPr>
              <a:t>, при этом один из </a:t>
            </a:r>
            <a:r>
              <a:rPr lang="ru-RU" sz="1400" dirty="0" smtClean="0">
                <a:solidFill>
                  <a:srgbClr val="002060"/>
                </a:solidFill>
                <a:latin typeface="Times New Roman" pitchFamily="18" charset="0"/>
                <a:cs typeface="Times New Roman" pitchFamily="18" charset="0"/>
              </a:rPr>
              <a:t>них </a:t>
            </a:r>
            <a:r>
              <a:rPr lang="ru-RU" sz="1400" b="1" dirty="0" smtClean="0">
                <a:solidFill>
                  <a:srgbClr val="002060"/>
                </a:solidFill>
                <a:latin typeface="Times New Roman" pitchFamily="18" charset="0"/>
                <a:cs typeface="Times New Roman" pitchFamily="18" charset="0"/>
              </a:rPr>
              <a:t>ответственный </a:t>
            </a:r>
            <a:r>
              <a:rPr lang="ru-RU" sz="1400" b="1" dirty="0">
                <a:solidFill>
                  <a:srgbClr val="002060"/>
                </a:solidFill>
                <a:latin typeface="Times New Roman" pitchFamily="18" charset="0"/>
                <a:cs typeface="Times New Roman" pitchFamily="18" charset="0"/>
              </a:rPr>
              <a:t>за организованную </a:t>
            </a:r>
            <a:r>
              <a:rPr lang="ru-RU" sz="1400" b="1" dirty="0" smtClean="0">
                <a:solidFill>
                  <a:srgbClr val="002060"/>
                </a:solidFill>
                <a:latin typeface="Times New Roman" pitchFamily="18" charset="0"/>
                <a:cs typeface="Times New Roman" pitchFamily="18" charset="0"/>
              </a:rPr>
              <a:t>перевозку  </a:t>
            </a:r>
            <a:r>
              <a:rPr lang="ru-RU" sz="1400" dirty="0" smtClean="0">
                <a:solidFill>
                  <a:srgbClr val="002060"/>
                </a:solidFill>
                <a:latin typeface="Times New Roman" pitchFamily="18" charset="0"/>
                <a:cs typeface="Times New Roman" pitchFamily="18" charset="0"/>
              </a:rPr>
              <a:t>по </a:t>
            </a:r>
          </a:p>
          <a:p>
            <a:pPr algn="just"/>
            <a:r>
              <a:rPr lang="ru-RU" sz="1400" dirty="0" smtClean="0">
                <a:solidFill>
                  <a:srgbClr val="002060"/>
                </a:solidFill>
                <a:latin typeface="Times New Roman" pitchFamily="18" charset="0"/>
                <a:cs typeface="Times New Roman" pitchFamily="18" charset="0"/>
              </a:rPr>
              <a:t>соответствующему автобусу </a:t>
            </a:r>
            <a:r>
              <a:rPr lang="ru-RU" sz="1400" dirty="0">
                <a:solidFill>
                  <a:srgbClr val="002060"/>
                </a:solidFill>
                <a:latin typeface="Times New Roman" pitchFamily="18" charset="0"/>
                <a:cs typeface="Times New Roman" pitchFamily="18" charset="0"/>
              </a:rPr>
              <a:t>и осуществляет координацию действий водителя (водителей) </a:t>
            </a:r>
            <a:r>
              <a:rPr lang="ru-RU" sz="1400" dirty="0" smtClean="0">
                <a:solidFill>
                  <a:srgbClr val="002060"/>
                </a:solidFill>
                <a:latin typeface="Times New Roman" pitchFamily="18" charset="0"/>
                <a:cs typeface="Times New Roman" pitchFamily="18" charset="0"/>
              </a:rPr>
              <a:t>и</a:t>
            </a:r>
          </a:p>
          <a:p>
            <a:pPr algn="just"/>
            <a:r>
              <a:rPr lang="ru-RU" sz="1400" dirty="0" smtClean="0">
                <a:solidFill>
                  <a:srgbClr val="002060"/>
                </a:solidFill>
                <a:latin typeface="Times New Roman" pitchFamily="18" charset="0"/>
                <a:cs typeface="Times New Roman" pitchFamily="18" charset="0"/>
              </a:rPr>
              <a:t>других </a:t>
            </a:r>
            <a:r>
              <a:rPr lang="ru-RU" sz="1400" dirty="0">
                <a:solidFill>
                  <a:srgbClr val="002060"/>
                </a:solidFill>
                <a:latin typeface="Times New Roman" pitchFamily="18" charset="0"/>
                <a:cs typeface="Times New Roman" pitchFamily="18" charset="0"/>
              </a:rPr>
              <a:t>сопровождающих в указанном автобусе</a:t>
            </a:r>
            <a:r>
              <a:rPr lang="ru-RU" sz="1400" dirty="0" smtClean="0">
                <a:solidFill>
                  <a:srgbClr val="002060"/>
                </a:solidFill>
                <a:latin typeface="Times New Roman" pitchFamily="18" charset="0"/>
                <a:cs typeface="Times New Roman" pitchFamily="18" charset="0"/>
              </a:rPr>
              <a:t>.</a:t>
            </a:r>
          </a:p>
        </p:txBody>
      </p:sp>
      <p:pic>
        <p:nvPicPr>
          <p:cNvPr id="1028" name="Picture 4"/>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480150" y="3305455"/>
            <a:ext cx="803518" cy="70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9732" y="3105090"/>
            <a:ext cx="7704856" cy="1815882"/>
          </a:xfrm>
          <a:prstGeom prst="rect">
            <a:avLst/>
          </a:prstGeom>
          <a:noFill/>
        </p:spPr>
        <p:txBody>
          <a:bodyPr wrap="square" rtlCol="0">
            <a:spAutoFit/>
          </a:bodyPr>
          <a:lstStyle/>
          <a:p>
            <a:pPr algn="just"/>
            <a:r>
              <a:rPr lang="ru-RU" sz="1400" dirty="0">
                <a:solidFill>
                  <a:srgbClr val="002060"/>
                </a:solidFill>
                <a:latin typeface="Times New Roman" pitchFamily="18" charset="0"/>
                <a:cs typeface="Times New Roman" pitchFamily="18" charset="0"/>
              </a:rPr>
              <a:t>В случае если для осуществления организованной перевозки группы детей используется </a:t>
            </a:r>
            <a:endParaRPr lang="ru-RU" sz="1400" dirty="0" smtClean="0">
              <a:solidFill>
                <a:srgbClr val="002060"/>
              </a:solidFill>
              <a:latin typeface="Times New Roman" pitchFamily="18" charset="0"/>
              <a:cs typeface="Times New Roman" pitchFamily="18" charset="0"/>
            </a:endParaRPr>
          </a:p>
          <a:p>
            <a:pPr algn="just"/>
            <a:r>
              <a:rPr lang="ru-RU" sz="1400" b="1" dirty="0" smtClean="0">
                <a:solidFill>
                  <a:srgbClr val="002060"/>
                </a:solidFill>
                <a:latin typeface="Times New Roman" pitchFamily="18" charset="0"/>
                <a:cs typeface="Times New Roman" pitchFamily="18" charset="0"/>
              </a:rPr>
              <a:t>2 и </a:t>
            </a:r>
            <a:r>
              <a:rPr lang="ru-RU" sz="1400" b="1" dirty="0">
                <a:solidFill>
                  <a:srgbClr val="002060"/>
                </a:solidFill>
                <a:latin typeface="Times New Roman" pitchFamily="18" charset="0"/>
                <a:cs typeface="Times New Roman" pitchFamily="18" charset="0"/>
              </a:rPr>
              <a:t>более автобуса</a:t>
            </a:r>
            <a:r>
              <a:rPr lang="ru-RU" sz="1400" dirty="0">
                <a:solidFill>
                  <a:srgbClr val="00206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руководитель (должностное лицо), </a:t>
            </a:r>
            <a:r>
              <a:rPr lang="ru-RU" sz="1400" dirty="0">
                <a:solidFill>
                  <a:srgbClr val="002060"/>
                </a:solidFill>
                <a:latin typeface="Times New Roman" pitchFamily="18" charset="0"/>
                <a:cs typeface="Times New Roman" pitchFamily="18" charset="0"/>
              </a:rPr>
              <a:t>ответственное за обеспечение </a:t>
            </a:r>
            <a:r>
              <a:rPr lang="ru-RU" sz="1400" dirty="0" smtClean="0">
                <a:solidFill>
                  <a:srgbClr val="002060"/>
                </a:solidFill>
                <a:latin typeface="Times New Roman" pitchFamily="18" charset="0"/>
                <a:cs typeface="Times New Roman" pitchFamily="18" charset="0"/>
              </a:rPr>
              <a:t>безопасности дорожного </a:t>
            </a:r>
            <a:r>
              <a:rPr lang="ru-RU" sz="1400" dirty="0">
                <a:solidFill>
                  <a:srgbClr val="002060"/>
                </a:solidFill>
                <a:latin typeface="Times New Roman" pitchFamily="18" charset="0"/>
                <a:cs typeface="Times New Roman" pitchFamily="18" charset="0"/>
              </a:rPr>
              <a:t>движения, организации, а при организованной перевозке группы детей по </a:t>
            </a:r>
            <a:r>
              <a:rPr lang="ru-RU" sz="1400" dirty="0" smtClean="0">
                <a:solidFill>
                  <a:srgbClr val="002060"/>
                </a:solidFill>
                <a:latin typeface="Times New Roman" pitchFamily="18" charset="0"/>
                <a:cs typeface="Times New Roman" pitchFamily="18" charset="0"/>
              </a:rPr>
              <a:t>договору  </a:t>
            </a:r>
            <a:r>
              <a:rPr lang="ru-RU" sz="1400" dirty="0">
                <a:solidFill>
                  <a:srgbClr val="002060"/>
                </a:solidFill>
                <a:latin typeface="Times New Roman" pitchFamily="18" charset="0"/>
                <a:cs typeface="Times New Roman" pitchFamily="18" charset="0"/>
              </a:rPr>
              <a:t>фрахтования - </a:t>
            </a:r>
            <a:r>
              <a:rPr lang="ru-RU" sz="1400" u="sng" dirty="0">
                <a:solidFill>
                  <a:srgbClr val="002060"/>
                </a:solidFill>
                <a:latin typeface="Times New Roman" pitchFamily="18" charset="0"/>
                <a:cs typeface="Times New Roman" pitchFamily="18" charset="0"/>
              </a:rPr>
              <a:t>фрахтователь</a:t>
            </a:r>
            <a:r>
              <a:rPr lang="ru-RU" sz="1400" dirty="0">
                <a:solidFill>
                  <a:srgbClr val="002060"/>
                </a:solidFill>
                <a:latin typeface="Times New Roman" pitchFamily="18" charset="0"/>
                <a:cs typeface="Times New Roman" pitchFamily="18" charset="0"/>
              </a:rPr>
              <a:t> </a:t>
            </a:r>
            <a:r>
              <a:rPr lang="ru-RU" sz="1400" dirty="0" smtClean="0">
                <a:solidFill>
                  <a:srgbClr val="002060"/>
                </a:solidFill>
                <a:latin typeface="Times New Roman" pitchFamily="18" charset="0"/>
                <a:cs typeface="Times New Roman" pitchFamily="18" charset="0"/>
              </a:rPr>
              <a:t>назначает </a:t>
            </a:r>
            <a:r>
              <a:rPr lang="ru-RU" sz="1400" b="1" dirty="0">
                <a:solidFill>
                  <a:srgbClr val="002060"/>
                </a:solidFill>
                <a:latin typeface="Times New Roman" pitchFamily="18" charset="0"/>
                <a:cs typeface="Times New Roman" pitchFamily="18" charset="0"/>
              </a:rPr>
              <a:t>старшего ответственного </a:t>
            </a:r>
            <a:r>
              <a:rPr lang="ru-RU" sz="1400" dirty="0">
                <a:solidFill>
                  <a:srgbClr val="002060"/>
                </a:solidFill>
                <a:latin typeface="Times New Roman" pitchFamily="18" charset="0"/>
                <a:cs typeface="Times New Roman" pitchFamily="18" charset="0"/>
              </a:rPr>
              <a:t>за организованную перевозку </a:t>
            </a:r>
            <a:r>
              <a:rPr lang="ru-RU" sz="1400" dirty="0" smtClean="0">
                <a:solidFill>
                  <a:srgbClr val="002060"/>
                </a:solidFill>
                <a:latin typeface="Times New Roman" pitchFamily="18" charset="0"/>
                <a:cs typeface="Times New Roman" pitchFamily="18" charset="0"/>
              </a:rPr>
              <a:t>и координацию </a:t>
            </a:r>
            <a:r>
              <a:rPr lang="ru-RU" sz="1400" dirty="0">
                <a:solidFill>
                  <a:srgbClr val="002060"/>
                </a:solidFill>
                <a:latin typeface="Times New Roman" pitchFamily="18" charset="0"/>
                <a:cs typeface="Times New Roman" pitchFamily="18" charset="0"/>
              </a:rPr>
              <a:t>действий водителей и ответственных по автобусам, </a:t>
            </a:r>
            <a:r>
              <a:rPr lang="ru-RU" sz="1400" dirty="0" smtClean="0">
                <a:solidFill>
                  <a:srgbClr val="002060"/>
                </a:solidFill>
                <a:latin typeface="Times New Roman" pitchFamily="18" charset="0"/>
                <a:cs typeface="Times New Roman" pitchFamily="18" charset="0"/>
              </a:rPr>
              <a:t>осуществляющим </a:t>
            </a:r>
            <a:r>
              <a:rPr lang="ru-RU" sz="1400" dirty="0">
                <a:solidFill>
                  <a:srgbClr val="002060"/>
                </a:solidFill>
                <a:latin typeface="Times New Roman" pitchFamily="18" charset="0"/>
                <a:cs typeface="Times New Roman" pitchFamily="18" charset="0"/>
              </a:rPr>
              <a:t>такую перевозку</a:t>
            </a:r>
            <a:r>
              <a:rPr lang="ru-RU" sz="1400" dirty="0" smtClean="0">
                <a:solidFill>
                  <a:srgbClr val="002060"/>
                </a:solidFill>
                <a:latin typeface="Times New Roman" pitchFamily="18" charset="0"/>
                <a:cs typeface="Times New Roman" pitchFamily="18" charset="0"/>
              </a:rPr>
              <a:t>.</a:t>
            </a:r>
          </a:p>
          <a:p>
            <a:pPr algn="just"/>
            <a:r>
              <a:rPr lang="ru-RU" sz="1400" u="sng" dirty="0" smtClean="0">
                <a:solidFill>
                  <a:srgbClr val="002060"/>
                </a:solidFill>
                <a:latin typeface="Times New Roman" pitchFamily="18" charset="0"/>
                <a:cs typeface="Times New Roman" pitchFamily="18" charset="0"/>
              </a:rPr>
              <a:t>Медицинский работник и старший ответственный </a:t>
            </a:r>
            <a:r>
              <a:rPr lang="ru-RU" sz="1400" dirty="0">
                <a:solidFill>
                  <a:srgbClr val="002060"/>
                </a:solidFill>
                <a:latin typeface="Times New Roman" pitchFamily="18" charset="0"/>
                <a:cs typeface="Times New Roman" pitchFamily="18" charset="0"/>
              </a:rPr>
              <a:t>за </a:t>
            </a:r>
            <a:r>
              <a:rPr lang="ru-RU" sz="1400" dirty="0" smtClean="0">
                <a:solidFill>
                  <a:srgbClr val="002060"/>
                </a:solidFill>
                <a:latin typeface="Times New Roman" pitchFamily="18" charset="0"/>
                <a:cs typeface="Times New Roman" pitchFamily="18" charset="0"/>
              </a:rPr>
              <a:t> </a:t>
            </a:r>
            <a:r>
              <a:rPr lang="ru-RU" sz="1400" dirty="0">
                <a:solidFill>
                  <a:srgbClr val="002060"/>
                </a:solidFill>
                <a:latin typeface="Times New Roman" pitchFamily="18" charset="0"/>
                <a:cs typeface="Times New Roman" pitchFamily="18" charset="0"/>
              </a:rPr>
              <a:t>организованную </a:t>
            </a:r>
            <a:r>
              <a:rPr lang="ru-RU" sz="1400" dirty="0" smtClean="0">
                <a:solidFill>
                  <a:srgbClr val="002060"/>
                </a:solidFill>
                <a:latin typeface="Times New Roman" pitchFamily="18" charset="0"/>
                <a:cs typeface="Times New Roman" pitchFamily="18" charset="0"/>
              </a:rPr>
              <a:t>перевозку детей должны находится </a:t>
            </a:r>
            <a:r>
              <a:rPr lang="ru-RU" sz="1400" u="sng" dirty="0" smtClean="0">
                <a:solidFill>
                  <a:srgbClr val="002060"/>
                </a:solidFill>
                <a:latin typeface="Times New Roman" pitchFamily="18" charset="0"/>
                <a:cs typeface="Times New Roman" pitchFamily="18" charset="0"/>
              </a:rPr>
              <a:t>в автобусе, замыкающем колонну</a:t>
            </a:r>
            <a:r>
              <a:rPr lang="ru-RU" sz="1400" dirty="0" smtClean="0">
                <a:solidFill>
                  <a:srgbClr val="002060"/>
                </a:solidFill>
                <a:latin typeface="Times New Roman" pitchFamily="18" charset="0"/>
                <a:cs typeface="Times New Roman" pitchFamily="18" charset="0"/>
              </a:rPr>
              <a:t>.</a:t>
            </a:r>
          </a:p>
        </p:txBody>
      </p:sp>
      <p:pic>
        <p:nvPicPr>
          <p:cNvPr id="1029" name="Picture 5"/>
          <p:cNvPicPr>
            <a:picLocks noChangeAspect="1" noChangeArrowheads="1"/>
          </p:cNvPicPr>
          <p:nvPr/>
        </p:nvPicPr>
        <p:blipFill>
          <a:blip r:embed="rId5">
            <a:lum contrast="36000"/>
            <a:extLst>
              <a:ext uri="{28A0092B-C50C-407E-A947-70E740481C1C}">
                <a14:useLocalDpi xmlns:a14="http://schemas.microsoft.com/office/drawing/2010/main" val="0"/>
              </a:ext>
            </a:extLst>
          </a:blip>
          <a:srcRect/>
          <a:stretch>
            <a:fillRect/>
          </a:stretch>
        </p:blipFill>
        <p:spPr bwMode="auto">
          <a:xfrm>
            <a:off x="456114" y="5031139"/>
            <a:ext cx="803516" cy="70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lum contrast="40000"/>
            <a:extLst>
              <a:ext uri="{28A0092B-C50C-407E-A947-70E740481C1C}">
                <a14:useLocalDpi xmlns:a14="http://schemas.microsoft.com/office/drawing/2010/main" val="0"/>
              </a:ext>
            </a:extLst>
          </a:blip>
          <a:srcRect/>
          <a:stretch>
            <a:fillRect/>
          </a:stretch>
        </p:blipFill>
        <p:spPr bwMode="auto">
          <a:xfrm>
            <a:off x="456114" y="6021288"/>
            <a:ext cx="80351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69986" y="5054470"/>
            <a:ext cx="7704856" cy="523220"/>
          </a:xfrm>
          <a:prstGeom prst="rect">
            <a:avLst/>
          </a:prstGeom>
          <a:noFill/>
        </p:spPr>
        <p:txBody>
          <a:bodyPr wrap="square" rtlCol="0">
            <a:spAutoFit/>
          </a:bodyPr>
          <a:lstStyle/>
          <a:p>
            <a:pPr algn="just"/>
            <a:r>
              <a:rPr lang="ru-RU" sz="1400" dirty="0" smtClean="0">
                <a:solidFill>
                  <a:srgbClr val="002060"/>
                </a:solidFill>
                <a:latin typeface="Times New Roman" pitchFamily="18" charset="0"/>
                <a:cs typeface="Times New Roman" pitchFamily="18" charset="0"/>
              </a:rPr>
              <a:t>Скорость движения автобуса, осуществляющего организованную перевозку групп детей, не должна превышать </a:t>
            </a:r>
            <a:r>
              <a:rPr lang="ru-RU" sz="1400" b="1" dirty="0" smtClean="0">
                <a:solidFill>
                  <a:srgbClr val="002060"/>
                </a:solidFill>
                <a:latin typeface="Times New Roman" pitchFamily="18" charset="0"/>
                <a:cs typeface="Times New Roman" pitchFamily="18" charset="0"/>
              </a:rPr>
              <a:t>60 км/ч </a:t>
            </a:r>
            <a:r>
              <a:rPr lang="ru-RU" sz="1400" dirty="0" smtClean="0">
                <a:solidFill>
                  <a:srgbClr val="002060"/>
                </a:solidFill>
                <a:latin typeface="Times New Roman" pitchFamily="18" charset="0"/>
                <a:cs typeface="Times New Roman" pitchFamily="18" charset="0"/>
              </a:rPr>
              <a:t>(п.10.3 ПДД)</a:t>
            </a:r>
            <a:endParaRPr lang="ru-RU" sz="1400" dirty="0">
              <a:solidFill>
                <a:srgbClr val="002060"/>
              </a:solidFill>
              <a:latin typeface="Times New Roman" pitchFamily="18" charset="0"/>
              <a:cs typeface="Times New Roman" pitchFamily="18" charset="0"/>
            </a:endParaRPr>
          </a:p>
        </p:txBody>
      </p:sp>
      <p:sp>
        <p:nvSpPr>
          <p:cNvPr id="7" name="TextBox 6"/>
          <p:cNvSpPr txBox="1"/>
          <p:nvPr/>
        </p:nvSpPr>
        <p:spPr>
          <a:xfrm>
            <a:off x="1283668" y="5861519"/>
            <a:ext cx="7548670" cy="954107"/>
          </a:xfrm>
          <a:prstGeom prst="rect">
            <a:avLst/>
          </a:prstGeom>
          <a:noFill/>
        </p:spPr>
        <p:txBody>
          <a:bodyPr wrap="none" rtlCol="0">
            <a:spAutoFit/>
          </a:bodyPr>
          <a:lstStyle/>
          <a:p>
            <a:r>
              <a:rPr lang="ru-RU" sz="1400" b="1" dirty="0">
                <a:solidFill>
                  <a:srgbClr val="002060"/>
                </a:solidFill>
                <a:latin typeface="Times New Roman" pitchFamily="18" charset="0"/>
                <a:cs typeface="Times New Roman" pitchFamily="18" charset="0"/>
              </a:rPr>
              <a:t>В ночное время </a:t>
            </a:r>
            <a:r>
              <a:rPr lang="ru-RU" sz="1400" dirty="0">
                <a:solidFill>
                  <a:srgbClr val="002060"/>
                </a:solidFill>
                <a:latin typeface="Times New Roman" pitchFamily="18" charset="0"/>
                <a:cs typeface="Times New Roman" pitchFamily="18" charset="0"/>
              </a:rPr>
              <a:t>(с 23 часов до 6 часов) </a:t>
            </a:r>
            <a:r>
              <a:rPr lang="ru-RU" sz="1400" dirty="0" smtClean="0">
                <a:solidFill>
                  <a:srgbClr val="002060"/>
                </a:solidFill>
                <a:latin typeface="Times New Roman" pitchFamily="18" charset="0"/>
                <a:cs typeface="Times New Roman" pitchFamily="18" charset="0"/>
              </a:rPr>
              <a:t>не допускается перевозка детей, за исключением </a:t>
            </a:r>
          </a:p>
          <a:p>
            <a:pPr algn="just"/>
            <a:r>
              <a:rPr lang="ru-RU" sz="1400" dirty="0" smtClean="0">
                <a:solidFill>
                  <a:srgbClr val="002060"/>
                </a:solidFill>
                <a:latin typeface="Times New Roman" pitchFamily="18" charset="0"/>
                <a:cs typeface="Times New Roman" pitchFamily="18" charset="0"/>
              </a:rPr>
              <a:t>случаев перевозки к ж/д </a:t>
            </a:r>
            <a:r>
              <a:rPr lang="ru-RU" sz="1400" dirty="0">
                <a:solidFill>
                  <a:srgbClr val="002060"/>
                </a:solidFill>
                <a:latin typeface="Times New Roman" pitchFamily="18" charset="0"/>
                <a:cs typeface="Times New Roman" pitchFamily="18" charset="0"/>
              </a:rPr>
              <a:t>вокзалам, </a:t>
            </a:r>
            <a:r>
              <a:rPr lang="ru-RU" sz="1400" dirty="0" smtClean="0">
                <a:solidFill>
                  <a:srgbClr val="002060"/>
                </a:solidFill>
                <a:latin typeface="Times New Roman" pitchFamily="18" charset="0"/>
                <a:cs typeface="Times New Roman" pitchFamily="18" charset="0"/>
              </a:rPr>
              <a:t>аэропортам </a:t>
            </a:r>
            <a:r>
              <a:rPr lang="ru-RU" sz="1400" dirty="0">
                <a:solidFill>
                  <a:srgbClr val="002060"/>
                </a:solidFill>
                <a:latin typeface="Times New Roman" pitchFamily="18" charset="0"/>
                <a:cs typeface="Times New Roman" pitchFamily="18" charset="0"/>
              </a:rPr>
              <a:t>и от них, завершение организованной перевозки </a:t>
            </a:r>
            <a:endParaRPr lang="ru-RU" sz="1400" dirty="0" smtClean="0">
              <a:solidFill>
                <a:srgbClr val="002060"/>
              </a:solidFill>
              <a:latin typeface="Times New Roman" pitchFamily="18" charset="0"/>
              <a:cs typeface="Times New Roman" pitchFamily="18" charset="0"/>
            </a:endParaRPr>
          </a:p>
          <a:p>
            <a:r>
              <a:rPr lang="ru-RU" sz="1400" dirty="0" smtClean="0">
                <a:solidFill>
                  <a:srgbClr val="002060"/>
                </a:solidFill>
                <a:latin typeface="Times New Roman" pitchFamily="18" charset="0"/>
                <a:cs typeface="Times New Roman" pitchFamily="18" charset="0"/>
              </a:rPr>
              <a:t>группы детей при задержке </a:t>
            </a:r>
            <a:r>
              <a:rPr lang="ru-RU" sz="1400" dirty="0">
                <a:solidFill>
                  <a:srgbClr val="002060"/>
                </a:solidFill>
                <a:latin typeface="Times New Roman" pitchFamily="18" charset="0"/>
                <a:cs typeface="Times New Roman" pitchFamily="18" charset="0"/>
              </a:rPr>
              <a:t>в </a:t>
            </a:r>
            <a:r>
              <a:rPr lang="ru-RU" sz="1400" dirty="0" smtClean="0">
                <a:solidFill>
                  <a:srgbClr val="002060"/>
                </a:solidFill>
                <a:latin typeface="Times New Roman" pitchFamily="18" charset="0"/>
                <a:cs typeface="Times New Roman" pitchFamily="18" charset="0"/>
              </a:rPr>
              <a:t>пути. </a:t>
            </a:r>
            <a:r>
              <a:rPr lang="ru-RU" sz="1400" dirty="0">
                <a:solidFill>
                  <a:srgbClr val="002060"/>
                </a:solidFill>
                <a:latin typeface="Times New Roman" pitchFamily="18" charset="0"/>
                <a:cs typeface="Times New Roman" pitchFamily="18" charset="0"/>
              </a:rPr>
              <a:t>При этом после 23 часов расстояние перевозки </a:t>
            </a:r>
            <a:r>
              <a:rPr lang="ru-RU" sz="1400" u="sng" dirty="0">
                <a:solidFill>
                  <a:srgbClr val="002060"/>
                </a:solidFill>
                <a:latin typeface="Times New Roman" pitchFamily="18" charset="0"/>
                <a:cs typeface="Times New Roman" pitchFamily="18" charset="0"/>
              </a:rPr>
              <a:t>не должно </a:t>
            </a:r>
            <a:endParaRPr lang="ru-RU" sz="1400" u="sng" dirty="0" smtClean="0">
              <a:solidFill>
                <a:srgbClr val="002060"/>
              </a:solidFill>
              <a:latin typeface="Times New Roman" pitchFamily="18" charset="0"/>
              <a:cs typeface="Times New Roman" pitchFamily="18" charset="0"/>
            </a:endParaRPr>
          </a:p>
          <a:p>
            <a:r>
              <a:rPr lang="ru-RU" sz="1400" u="sng" dirty="0" smtClean="0">
                <a:solidFill>
                  <a:srgbClr val="002060"/>
                </a:solidFill>
                <a:latin typeface="Times New Roman" pitchFamily="18" charset="0"/>
                <a:cs typeface="Times New Roman" pitchFamily="18" charset="0"/>
              </a:rPr>
              <a:t>превышать</a:t>
            </a:r>
            <a:r>
              <a:rPr lang="ru-RU" sz="1400" b="1" dirty="0" smtClean="0">
                <a:solidFill>
                  <a:srgbClr val="002060"/>
                </a:solidFill>
                <a:latin typeface="Times New Roman" pitchFamily="18" charset="0"/>
                <a:cs typeface="Times New Roman" pitchFamily="18" charset="0"/>
              </a:rPr>
              <a:t> </a:t>
            </a:r>
            <a:r>
              <a:rPr lang="ru-RU" sz="1400" b="1" dirty="0">
                <a:solidFill>
                  <a:srgbClr val="002060"/>
                </a:solidFill>
                <a:latin typeface="Times New Roman" pitchFamily="18" charset="0"/>
                <a:cs typeface="Times New Roman" pitchFamily="18" charset="0"/>
              </a:rPr>
              <a:t>100 километров.</a:t>
            </a:r>
          </a:p>
        </p:txBody>
      </p:sp>
    </p:spTree>
    <p:extLst>
      <p:ext uri="{BB962C8B-B14F-4D97-AF65-F5344CB8AC3E}">
        <p14:creationId xmlns:p14="http://schemas.microsoft.com/office/powerpoint/2010/main" val="1940301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5863</TotalTime>
  <Words>1445</Words>
  <Application>Microsoft Office PowerPoint</Application>
  <PresentationFormat>Экран (4:3)</PresentationFormat>
  <Paragraphs>164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Воздушный поток</vt:lpstr>
      <vt:lpstr>Презентация PowerPoint</vt:lpstr>
      <vt:lpstr>Нормативно-правовая база по организованным перевозкам групп детей автобусами </vt:lpstr>
      <vt:lpstr>Понятие организованной перевозки группы детей</vt:lpstr>
      <vt:lpstr>Алгоритм действий  при организации поездки организованных групп детей  для образовательных учреждений</vt:lpstr>
      <vt:lpstr>Участники организованной перевозки групп детей автобусами </vt:lpstr>
      <vt:lpstr>Документы для осуществления организованной перевозки группы детей  </vt:lpstr>
      <vt:lpstr>Документы для осуществления организованной перевозки группы детей  </vt:lpstr>
      <vt:lpstr>Документы для осуществления организованной перевозки группы детей  </vt:lpstr>
      <vt:lpstr>Презентация PowerPoint</vt:lpstr>
      <vt:lpstr>Презентация PowerPoint</vt:lpstr>
      <vt:lpstr>Презентация PowerPoint</vt:lpstr>
      <vt:lpstr>Требования к автобусу</vt:lpstr>
      <vt:lpstr>ОСНОВНЫЕ ТРЕБОВАНИЯ ПО ПОРЯДКУ ПОДАЧИ УВЕДОМЛЕНИЯ в ГИБДД</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Ряжских, Анна Владимировна</dc:creator>
  <cp:lastModifiedBy>Ряжских, Анна Владимировна</cp:lastModifiedBy>
  <cp:revision>223</cp:revision>
  <cp:lastPrinted>2018-11-21T08:45:13Z</cp:lastPrinted>
  <dcterms:created xsi:type="dcterms:W3CDTF">2017-03-21T10:50:25Z</dcterms:created>
  <dcterms:modified xsi:type="dcterms:W3CDTF">2018-11-23T08:15:41Z</dcterms:modified>
</cp:coreProperties>
</file>