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59" r:id="rId4"/>
    <p:sldId id="261" r:id="rId5"/>
    <p:sldId id="263" r:id="rId6"/>
    <p:sldId id="276" r:id="rId7"/>
    <p:sldId id="277" r:id="rId8"/>
    <p:sldId id="279" r:id="rId9"/>
    <p:sldId id="265" r:id="rId10"/>
    <p:sldId id="280" r:id="rId11"/>
    <p:sldId id="278" r:id="rId12"/>
    <p:sldId id="267" r:id="rId13"/>
    <p:sldId id="282" r:id="rId14"/>
    <p:sldId id="271" r:id="rId15"/>
    <p:sldId id="270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003" autoAdjust="0"/>
    <p:restoredTop sz="86323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6789C-51B6-4329-9B2A-D29E45920894}" type="doc">
      <dgm:prSet loTypeId="urn:microsoft.com/office/officeart/2005/8/layout/cycle8" loCatId="cycle" qsTypeId="urn:microsoft.com/office/officeart/2005/8/quickstyle/3d2#1" qsCatId="3D" csTypeId="urn:microsoft.com/office/officeart/2005/8/colors/accent1_2" csCatId="accent1" phldr="1"/>
      <dgm:spPr/>
    </dgm:pt>
    <dgm:pt modelId="{0921A382-3C16-4BEF-8923-2FB0B66B49A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/>
            <a:t>педагоги</a:t>
          </a:r>
        </a:p>
      </dgm:t>
    </dgm:pt>
    <dgm:pt modelId="{3B3EEDF8-4AD4-4946-8487-C45A46A1281E}" type="parTrans" cxnId="{878B8978-23BE-48E7-AB1F-BFCE9F894C05}">
      <dgm:prSet/>
      <dgm:spPr/>
      <dgm:t>
        <a:bodyPr/>
        <a:lstStyle/>
        <a:p>
          <a:endParaRPr lang="ru-RU"/>
        </a:p>
      </dgm:t>
    </dgm:pt>
    <dgm:pt modelId="{0B2F02DA-3F1A-4523-9DD3-A3ADEC619B7F}" type="sibTrans" cxnId="{878B8978-23BE-48E7-AB1F-BFCE9F894C05}">
      <dgm:prSet/>
      <dgm:spPr/>
      <dgm:t>
        <a:bodyPr/>
        <a:lstStyle/>
        <a:p>
          <a:endParaRPr lang="ru-RU"/>
        </a:p>
      </dgm:t>
    </dgm:pt>
    <dgm:pt modelId="{1026A1F0-26B1-4B0B-91B8-37BBC73E0B2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/>
            <a:t>родители</a:t>
          </a:r>
        </a:p>
      </dgm:t>
    </dgm:pt>
    <dgm:pt modelId="{9D8EAE60-2759-456B-BCCE-5E93B5BA1B3F}" type="parTrans" cxnId="{C27AC602-AE6E-411D-951E-29DD849966BA}">
      <dgm:prSet/>
      <dgm:spPr/>
      <dgm:t>
        <a:bodyPr/>
        <a:lstStyle/>
        <a:p>
          <a:endParaRPr lang="ru-RU"/>
        </a:p>
      </dgm:t>
    </dgm:pt>
    <dgm:pt modelId="{C131A068-076E-4D01-9787-B1F37B2FB04A}" type="sibTrans" cxnId="{C27AC602-AE6E-411D-951E-29DD849966BA}">
      <dgm:prSet/>
      <dgm:spPr/>
      <dgm:t>
        <a:bodyPr/>
        <a:lstStyle/>
        <a:p>
          <a:endParaRPr lang="ru-RU"/>
        </a:p>
      </dgm:t>
    </dgm:pt>
    <dgm:pt modelId="{C1C57FED-C7BE-4299-8162-E7A1974B851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дети</a:t>
          </a:r>
        </a:p>
      </dgm:t>
    </dgm:pt>
    <dgm:pt modelId="{E2C71BCF-31D2-47E7-A75B-A684A0A294B5}" type="parTrans" cxnId="{0D59865D-E609-49F2-B738-C284BDEFCCEC}">
      <dgm:prSet/>
      <dgm:spPr/>
      <dgm:t>
        <a:bodyPr/>
        <a:lstStyle/>
        <a:p>
          <a:endParaRPr lang="ru-RU"/>
        </a:p>
      </dgm:t>
    </dgm:pt>
    <dgm:pt modelId="{EF6637DA-5DE9-407F-8AD2-628FE0A891CD}" type="sibTrans" cxnId="{0D59865D-E609-49F2-B738-C284BDEFCCEC}">
      <dgm:prSet/>
      <dgm:spPr/>
      <dgm:t>
        <a:bodyPr/>
        <a:lstStyle/>
        <a:p>
          <a:endParaRPr lang="ru-RU"/>
        </a:p>
      </dgm:t>
    </dgm:pt>
    <dgm:pt modelId="{8EA0599F-DAE0-42E6-AC73-7B5555E1A0A3}" type="pres">
      <dgm:prSet presAssocID="{70F6789C-51B6-4329-9B2A-D29E45920894}" presName="compositeShape" presStyleCnt="0">
        <dgm:presLayoutVars>
          <dgm:chMax val="7"/>
          <dgm:dir/>
          <dgm:resizeHandles val="exact"/>
        </dgm:presLayoutVars>
      </dgm:prSet>
      <dgm:spPr/>
    </dgm:pt>
    <dgm:pt modelId="{EF5D433D-41E5-44C0-8E9E-BC1A48093A96}" type="pres">
      <dgm:prSet presAssocID="{70F6789C-51B6-4329-9B2A-D29E45920894}" presName="wedge1" presStyleLbl="node1" presStyleIdx="0" presStyleCnt="3" custLinFactNeighborX="874" custLinFactNeighborY="568"/>
      <dgm:spPr/>
    </dgm:pt>
    <dgm:pt modelId="{3C7DCF1A-31B9-4200-93A4-07D9142787AF}" type="pres">
      <dgm:prSet presAssocID="{70F6789C-51B6-4329-9B2A-D29E45920894}" presName="dummy1a" presStyleCnt="0"/>
      <dgm:spPr/>
    </dgm:pt>
    <dgm:pt modelId="{9BB09345-CDD6-4496-B995-E53A09B4BF80}" type="pres">
      <dgm:prSet presAssocID="{70F6789C-51B6-4329-9B2A-D29E45920894}" presName="dummy1b" presStyleCnt="0"/>
      <dgm:spPr/>
    </dgm:pt>
    <dgm:pt modelId="{06B671DB-E675-489D-B47E-2868AD3C7FA1}" type="pres">
      <dgm:prSet presAssocID="{70F6789C-51B6-4329-9B2A-D29E4592089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4B1E87-096F-4A88-B072-EE3AD73876CA}" type="pres">
      <dgm:prSet presAssocID="{70F6789C-51B6-4329-9B2A-D29E45920894}" presName="wedge2" presStyleLbl="node1" presStyleIdx="1" presStyleCnt="3" custLinFactNeighborX="357" custLinFactNeighborY="-147"/>
      <dgm:spPr/>
    </dgm:pt>
    <dgm:pt modelId="{43069811-6C9D-4EAA-9B7C-7E520F4AE9C9}" type="pres">
      <dgm:prSet presAssocID="{70F6789C-51B6-4329-9B2A-D29E45920894}" presName="dummy2a" presStyleCnt="0"/>
      <dgm:spPr/>
    </dgm:pt>
    <dgm:pt modelId="{F6FB4A8C-0D14-42C0-BDBA-A7EFDF867884}" type="pres">
      <dgm:prSet presAssocID="{70F6789C-51B6-4329-9B2A-D29E45920894}" presName="dummy2b" presStyleCnt="0"/>
      <dgm:spPr/>
    </dgm:pt>
    <dgm:pt modelId="{1E2DFEB0-6085-4755-BC83-B3DEB52AEDFE}" type="pres">
      <dgm:prSet presAssocID="{70F6789C-51B6-4329-9B2A-D29E4592089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98723E4-1953-4D0D-8DA4-693C387C701D}" type="pres">
      <dgm:prSet presAssocID="{70F6789C-51B6-4329-9B2A-D29E45920894}" presName="wedge3" presStyleLbl="node1" presStyleIdx="2" presStyleCnt="3"/>
      <dgm:spPr/>
    </dgm:pt>
    <dgm:pt modelId="{B9664482-80D1-45DC-9A44-6EDEE94E457E}" type="pres">
      <dgm:prSet presAssocID="{70F6789C-51B6-4329-9B2A-D29E45920894}" presName="dummy3a" presStyleCnt="0"/>
      <dgm:spPr/>
    </dgm:pt>
    <dgm:pt modelId="{2AD398AA-5DD0-4781-9344-B86CB82D95AE}" type="pres">
      <dgm:prSet presAssocID="{70F6789C-51B6-4329-9B2A-D29E45920894}" presName="dummy3b" presStyleCnt="0"/>
      <dgm:spPr/>
    </dgm:pt>
    <dgm:pt modelId="{31F72E9D-791E-48B8-AEBB-EE139BD08E20}" type="pres">
      <dgm:prSet presAssocID="{70F6789C-51B6-4329-9B2A-D29E4592089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604A16D-A23B-4990-B56C-8EDC763A9B48}" type="pres">
      <dgm:prSet presAssocID="{0B2F02DA-3F1A-4523-9DD3-A3ADEC619B7F}" presName="arrowWedge1" presStyleLbl="fgSibTrans2D1" presStyleIdx="0" presStyleCnt="3"/>
      <dgm:spPr/>
    </dgm:pt>
    <dgm:pt modelId="{CAA1D600-33CC-4F0C-98A8-AA2FD50D2BD0}" type="pres">
      <dgm:prSet presAssocID="{C131A068-076E-4D01-9787-B1F37B2FB04A}" presName="arrowWedge2" presStyleLbl="fgSibTrans2D1" presStyleIdx="1" presStyleCnt="3"/>
      <dgm:spPr/>
    </dgm:pt>
    <dgm:pt modelId="{E887A296-B281-456A-AE7B-71D7D0755688}" type="pres">
      <dgm:prSet presAssocID="{EF6637DA-5DE9-407F-8AD2-628FE0A891CD}" presName="arrowWedge3" presStyleLbl="fgSibTrans2D1" presStyleIdx="2" presStyleCnt="3"/>
      <dgm:spPr/>
    </dgm:pt>
  </dgm:ptLst>
  <dgm:cxnLst>
    <dgm:cxn modelId="{C27AC602-AE6E-411D-951E-29DD849966BA}" srcId="{70F6789C-51B6-4329-9B2A-D29E45920894}" destId="{1026A1F0-26B1-4B0B-91B8-37BBC73E0B26}" srcOrd="1" destOrd="0" parTransId="{9D8EAE60-2759-456B-BCCE-5E93B5BA1B3F}" sibTransId="{C131A068-076E-4D01-9787-B1F37B2FB04A}"/>
    <dgm:cxn modelId="{68AD6207-FB69-458A-8D0E-A819BB3AE223}" type="presOf" srcId="{C1C57FED-C7BE-4299-8162-E7A1974B8513}" destId="{898723E4-1953-4D0D-8DA4-693C387C701D}" srcOrd="0" destOrd="0" presId="urn:microsoft.com/office/officeart/2005/8/layout/cycle8"/>
    <dgm:cxn modelId="{839DE633-1D0E-40A9-9B1C-277471381230}" type="presOf" srcId="{1026A1F0-26B1-4B0B-91B8-37BBC73E0B26}" destId="{B24B1E87-096F-4A88-B072-EE3AD73876CA}" srcOrd="0" destOrd="0" presId="urn:microsoft.com/office/officeart/2005/8/layout/cycle8"/>
    <dgm:cxn modelId="{0D59865D-E609-49F2-B738-C284BDEFCCEC}" srcId="{70F6789C-51B6-4329-9B2A-D29E45920894}" destId="{C1C57FED-C7BE-4299-8162-E7A1974B8513}" srcOrd="2" destOrd="0" parTransId="{E2C71BCF-31D2-47E7-A75B-A684A0A294B5}" sibTransId="{EF6637DA-5DE9-407F-8AD2-628FE0A891CD}"/>
    <dgm:cxn modelId="{E9E11175-DAE7-4EBA-8E84-D0B2E397600C}" type="presOf" srcId="{0921A382-3C16-4BEF-8923-2FB0B66B49AD}" destId="{EF5D433D-41E5-44C0-8E9E-BC1A48093A96}" srcOrd="0" destOrd="0" presId="urn:microsoft.com/office/officeart/2005/8/layout/cycle8"/>
    <dgm:cxn modelId="{878B8978-23BE-48E7-AB1F-BFCE9F894C05}" srcId="{70F6789C-51B6-4329-9B2A-D29E45920894}" destId="{0921A382-3C16-4BEF-8923-2FB0B66B49AD}" srcOrd="0" destOrd="0" parTransId="{3B3EEDF8-4AD4-4946-8487-C45A46A1281E}" sibTransId="{0B2F02DA-3F1A-4523-9DD3-A3ADEC619B7F}"/>
    <dgm:cxn modelId="{02F1B495-AE49-471F-A1C1-AB648C85CF9F}" type="presOf" srcId="{1026A1F0-26B1-4B0B-91B8-37BBC73E0B26}" destId="{1E2DFEB0-6085-4755-BC83-B3DEB52AEDFE}" srcOrd="1" destOrd="0" presId="urn:microsoft.com/office/officeart/2005/8/layout/cycle8"/>
    <dgm:cxn modelId="{7345CFAE-55A7-485C-A10C-7DEBA37DA5D3}" type="presOf" srcId="{C1C57FED-C7BE-4299-8162-E7A1974B8513}" destId="{31F72E9D-791E-48B8-AEBB-EE139BD08E20}" srcOrd="1" destOrd="0" presId="urn:microsoft.com/office/officeart/2005/8/layout/cycle8"/>
    <dgm:cxn modelId="{A4F76AC1-D806-4DDE-9E02-8A6B8BBD8EB5}" type="presOf" srcId="{0921A382-3C16-4BEF-8923-2FB0B66B49AD}" destId="{06B671DB-E675-489D-B47E-2868AD3C7FA1}" srcOrd="1" destOrd="0" presId="urn:microsoft.com/office/officeart/2005/8/layout/cycle8"/>
    <dgm:cxn modelId="{D23EF8FF-39D9-4D2F-8FA5-B0E2796A5365}" type="presOf" srcId="{70F6789C-51B6-4329-9B2A-D29E45920894}" destId="{8EA0599F-DAE0-42E6-AC73-7B5555E1A0A3}" srcOrd="0" destOrd="0" presId="urn:microsoft.com/office/officeart/2005/8/layout/cycle8"/>
    <dgm:cxn modelId="{5F59E5D1-B2C5-436A-A9D0-72A8BC303913}" type="presParOf" srcId="{8EA0599F-DAE0-42E6-AC73-7B5555E1A0A3}" destId="{EF5D433D-41E5-44C0-8E9E-BC1A48093A96}" srcOrd="0" destOrd="0" presId="urn:microsoft.com/office/officeart/2005/8/layout/cycle8"/>
    <dgm:cxn modelId="{332A8C87-DF40-4A77-A67E-62A0713140B7}" type="presParOf" srcId="{8EA0599F-DAE0-42E6-AC73-7B5555E1A0A3}" destId="{3C7DCF1A-31B9-4200-93A4-07D9142787AF}" srcOrd="1" destOrd="0" presId="urn:microsoft.com/office/officeart/2005/8/layout/cycle8"/>
    <dgm:cxn modelId="{5A82FC4C-6CE5-4BE6-A404-A86D0DF614A0}" type="presParOf" srcId="{8EA0599F-DAE0-42E6-AC73-7B5555E1A0A3}" destId="{9BB09345-CDD6-4496-B995-E53A09B4BF80}" srcOrd="2" destOrd="0" presId="urn:microsoft.com/office/officeart/2005/8/layout/cycle8"/>
    <dgm:cxn modelId="{F07BCB8A-B652-4CA2-903F-90C29A6A9C8C}" type="presParOf" srcId="{8EA0599F-DAE0-42E6-AC73-7B5555E1A0A3}" destId="{06B671DB-E675-489D-B47E-2868AD3C7FA1}" srcOrd="3" destOrd="0" presId="urn:microsoft.com/office/officeart/2005/8/layout/cycle8"/>
    <dgm:cxn modelId="{73C732C5-FD95-4BE8-9CF8-A19609826A00}" type="presParOf" srcId="{8EA0599F-DAE0-42E6-AC73-7B5555E1A0A3}" destId="{B24B1E87-096F-4A88-B072-EE3AD73876CA}" srcOrd="4" destOrd="0" presId="urn:microsoft.com/office/officeart/2005/8/layout/cycle8"/>
    <dgm:cxn modelId="{DEFB8A7B-EE9A-4A44-8035-8830F0FE9C8C}" type="presParOf" srcId="{8EA0599F-DAE0-42E6-AC73-7B5555E1A0A3}" destId="{43069811-6C9D-4EAA-9B7C-7E520F4AE9C9}" srcOrd="5" destOrd="0" presId="urn:microsoft.com/office/officeart/2005/8/layout/cycle8"/>
    <dgm:cxn modelId="{B84CC5DE-2B12-42CF-81AB-55B039BDF31E}" type="presParOf" srcId="{8EA0599F-DAE0-42E6-AC73-7B5555E1A0A3}" destId="{F6FB4A8C-0D14-42C0-BDBA-A7EFDF867884}" srcOrd="6" destOrd="0" presId="urn:microsoft.com/office/officeart/2005/8/layout/cycle8"/>
    <dgm:cxn modelId="{6FFEDED6-8A9A-498C-BD38-4028569EE4FA}" type="presParOf" srcId="{8EA0599F-DAE0-42E6-AC73-7B5555E1A0A3}" destId="{1E2DFEB0-6085-4755-BC83-B3DEB52AEDFE}" srcOrd="7" destOrd="0" presId="urn:microsoft.com/office/officeart/2005/8/layout/cycle8"/>
    <dgm:cxn modelId="{94E7B7B9-C0A2-4B3B-9163-3FB600651C4C}" type="presParOf" srcId="{8EA0599F-DAE0-42E6-AC73-7B5555E1A0A3}" destId="{898723E4-1953-4D0D-8DA4-693C387C701D}" srcOrd="8" destOrd="0" presId="urn:microsoft.com/office/officeart/2005/8/layout/cycle8"/>
    <dgm:cxn modelId="{32801E17-FF95-42AC-B9E1-EB907D2C9488}" type="presParOf" srcId="{8EA0599F-DAE0-42E6-AC73-7B5555E1A0A3}" destId="{B9664482-80D1-45DC-9A44-6EDEE94E457E}" srcOrd="9" destOrd="0" presId="urn:microsoft.com/office/officeart/2005/8/layout/cycle8"/>
    <dgm:cxn modelId="{BBE4E992-04FD-463E-B865-80206FBF6E49}" type="presParOf" srcId="{8EA0599F-DAE0-42E6-AC73-7B5555E1A0A3}" destId="{2AD398AA-5DD0-4781-9344-B86CB82D95AE}" srcOrd="10" destOrd="0" presId="urn:microsoft.com/office/officeart/2005/8/layout/cycle8"/>
    <dgm:cxn modelId="{B0028AA2-09D0-4C2D-AA7F-E0878F38C1D0}" type="presParOf" srcId="{8EA0599F-DAE0-42E6-AC73-7B5555E1A0A3}" destId="{31F72E9D-791E-48B8-AEBB-EE139BD08E20}" srcOrd="11" destOrd="0" presId="urn:microsoft.com/office/officeart/2005/8/layout/cycle8"/>
    <dgm:cxn modelId="{7DB09388-3A58-46EF-8137-4F37822526EF}" type="presParOf" srcId="{8EA0599F-DAE0-42E6-AC73-7B5555E1A0A3}" destId="{4604A16D-A23B-4990-B56C-8EDC763A9B48}" srcOrd="12" destOrd="0" presId="urn:microsoft.com/office/officeart/2005/8/layout/cycle8"/>
    <dgm:cxn modelId="{71F15367-E1E0-48BF-8972-265CEF118098}" type="presParOf" srcId="{8EA0599F-DAE0-42E6-AC73-7B5555E1A0A3}" destId="{CAA1D600-33CC-4F0C-98A8-AA2FD50D2BD0}" srcOrd="13" destOrd="0" presId="urn:microsoft.com/office/officeart/2005/8/layout/cycle8"/>
    <dgm:cxn modelId="{680256B1-4C3A-41FB-8CFC-F3CC98558E5B}" type="presParOf" srcId="{8EA0599F-DAE0-42E6-AC73-7B5555E1A0A3}" destId="{E887A296-B281-456A-AE7B-71D7D07556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433D-41E5-44C0-8E9E-BC1A48093A96}">
      <dsp:nvSpPr>
        <dsp:cNvPr id="0" name=""/>
        <dsp:cNvSpPr/>
      </dsp:nvSpPr>
      <dsp:spPr>
        <a:xfrm>
          <a:off x="430503" y="251204"/>
          <a:ext cx="3024336" cy="3024336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педагоги</a:t>
          </a:r>
        </a:p>
      </dsp:txBody>
      <dsp:txXfrm>
        <a:off x="2024400" y="892075"/>
        <a:ext cx="1080120" cy="900100"/>
      </dsp:txXfrm>
    </dsp:sp>
    <dsp:sp modelId="{B24B1E87-096F-4A88-B072-EE3AD73876CA}">
      <dsp:nvSpPr>
        <dsp:cNvPr id="0" name=""/>
        <dsp:cNvSpPr/>
      </dsp:nvSpPr>
      <dsp:spPr>
        <a:xfrm>
          <a:off x="352580" y="337592"/>
          <a:ext cx="3024336" cy="30243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родители</a:t>
          </a:r>
        </a:p>
      </dsp:txBody>
      <dsp:txXfrm>
        <a:off x="1072660" y="2299810"/>
        <a:ext cx="1620179" cy="792088"/>
      </dsp:txXfrm>
    </dsp:sp>
    <dsp:sp modelId="{898723E4-1953-4D0D-8DA4-693C387C701D}">
      <dsp:nvSpPr>
        <dsp:cNvPr id="0" name=""/>
        <dsp:cNvSpPr/>
      </dsp:nvSpPr>
      <dsp:spPr>
        <a:xfrm>
          <a:off x="279497" y="234026"/>
          <a:ext cx="3024336" cy="3024336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дети</a:t>
          </a:r>
        </a:p>
      </dsp:txBody>
      <dsp:txXfrm>
        <a:off x="629815" y="874897"/>
        <a:ext cx="1080120" cy="900100"/>
      </dsp:txXfrm>
    </dsp:sp>
    <dsp:sp modelId="{4604A16D-A23B-4990-B56C-8EDC763A9B48}">
      <dsp:nvSpPr>
        <dsp:cNvPr id="0" name=""/>
        <dsp:cNvSpPr/>
      </dsp:nvSpPr>
      <dsp:spPr>
        <a:xfrm>
          <a:off x="243532" y="63983"/>
          <a:ext cx="3398777" cy="339877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1D600-33CC-4F0C-98A8-AA2FD50D2BD0}">
      <dsp:nvSpPr>
        <dsp:cNvPr id="0" name=""/>
        <dsp:cNvSpPr/>
      </dsp:nvSpPr>
      <dsp:spPr>
        <a:xfrm>
          <a:off x="165360" y="150180"/>
          <a:ext cx="3398777" cy="339877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7A296-B281-456A-AE7B-71D7D0755688}">
      <dsp:nvSpPr>
        <dsp:cNvPr id="0" name=""/>
        <dsp:cNvSpPr/>
      </dsp:nvSpPr>
      <dsp:spPr>
        <a:xfrm>
          <a:off x="92026" y="46805"/>
          <a:ext cx="3398777" cy="339877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41BB-B903-431E-865D-25DB1DE1DB77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3376-55D1-4CBF-A6DE-B989FCE4E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3376-55D1-4CBF-A6DE-B989FCE4E6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6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3376-55D1-4CBF-A6DE-B989FCE4E6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3376-55D1-4CBF-A6DE-B989FCE4E6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8" y="-9943"/>
            <a:ext cx="9136392" cy="68637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672" y="69269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/>
              <a:t>Семейный клуб </a:t>
            </a:r>
          </a:p>
          <a:p>
            <a:pPr algn="ctr"/>
            <a:r>
              <a:rPr lang="ru-RU" sz="5400" b="1" i="1" dirty="0"/>
              <a:t>«Мы вместе»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85510"/>
            <a:ext cx="2904368" cy="38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3346"/>
            <a:ext cx="9132600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Повышена информированность родителей в области возрастной психологии ребёнка;</a:t>
            </a:r>
          </a:p>
          <a:p>
            <a:r>
              <a:rPr lang="ru-RU" dirty="0"/>
              <a:t>Налажено активное взаимодействие с родителями обучающихся;</a:t>
            </a:r>
          </a:p>
          <a:p>
            <a:r>
              <a:rPr lang="ru-RU" dirty="0"/>
              <a:t>Родители активно сотрудничают с ОУ;</a:t>
            </a:r>
          </a:p>
          <a:p>
            <a:r>
              <a:rPr lang="ru-RU" dirty="0"/>
              <a:t>Выросла компетентность родителей в области педагогических знаний о своём ребёнке.</a:t>
            </a:r>
          </a:p>
          <a:p>
            <a:endParaRPr lang="ru-RU" dirty="0"/>
          </a:p>
        </p:txBody>
      </p:sp>
      <p:pic>
        <p:nvPicPr>
          <p:cNvPr id="6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9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3346"/>
            <a:ext cx="9132600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Тематика заседаний родительского клуба прошлого года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088011"/>
              </p:ext>
            </p:extLst>
          </p:nvPr>
        </p:nvGraphicFramePr>
        <p:xfrm>
          <a:off x="457200" y="3258407"/>
          <a:ext cx="8229600" cy="120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789089003"/>
                    </a:ext>
                  </a:extLst>
                </a:gridCol>
                <a:gridCol w="4827984">
                  <a:extLst>
                    <a:ext uri="{9D8B030D-6E8A-4147-A177-3AD203B41FA5}">
                      <a16:colId xmlns:a16="http://schemas.microsoft.com/office/drawing/2014/main" val="362153373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8444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1669624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Хочу ли я в школу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1-е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3544253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Психологические проблемы адаптации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5-е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2453002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Трудности переходного возраста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8-е классы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3440684758"/>
                  </a:ext>
                </a:extLst>
              </a:tr>
            </a:tbl>
          </a:graphicData>
        </a:graphic>
      </p:graphicFrame>
      <p:pic>
        <p:nvPicPr>
          <p:cNvPr id="5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" y="-5716"/>
            <a:ext cx="9136392" cy="6863715"/>
          </a:xfrm>
          <a:prstGeom prst="rect">
            <a:avLst/>
          </a:prstGeom>
          <a:noFill/>
        </p:spPr>
      </p:pic>
      <p:pic>
        <p:nvPicPr>
          <p:cNvPr id="10246" name="Picture 6" descr="https://dshi-usman.lip.muzkult.ru/media/2022/06/22/1296675372/romashki_polevye_tsvety_122441_1080x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99" y="-104348"/>
            <a:ext cx="3916320" cy="69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64" y="332656"/>
            <a:ext cx="4320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</a:t>
            </a:r>
            <a:r>
              <a:rPr lang="ru-RU" sz="2400" dirty="0"/>
              <a:t>В целом, общение в непринужденной, эмоционально насыщенной обстановке способствует сближению педагогов, родителей и детей.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Дает возможность открыто высказывать собственное мнение, делиться семейными традициями.  </a:t>
            </a:r>
          </a:p>
        </p:txBody>
      </p:sp>
    </p:spTree>
    <p:extLst>
      <p:ext uri="{BB962C8B-B14F-4D97-AF65-F5344CB8AC3E}">
        <p14:creationId xmlns:p14="http://schemas.microsoft.com/office/powerpoint/2010/main" val="128999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" y="-5716"/>
            <a:ext cx="9136392" cy="6863715"/>
          </a:xfrm>
          <a:prstGeom prst="rect">
            <a:avLst/>
          </a:prstGeom>
          <a:noFill/>
        </p:spPr>
      </p:pic>
      <p:pic>
        <p:nvPicPr>
          <p:cNvPr id="10242" name="Picture 2" descr="https://psikipedia.com/images/magazine/estudiar-escuela-profesora-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" y="3573015"/>
            <a:ext cx="4943522" cy="32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1"/>
            <a:ext cx="8062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Мамы и папы видят собственного ребенка в другой обстановке, наблюдают его общение со сверстниками и педагогами, открывают в нем новые черты и способности.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Совместная деятельность сближает родителей и детей, учит взаимопониманию, доверию, делает их настоящими партнерами.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5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9136392" cy="7605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    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0"/>
            <a:ext cx="88483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    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9" name="Picture 6" descr="http://f6.s.qip.ru/Myy9DO1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0391" flipH="1" flipV="1">
            <a:off x="1019026" y="5163283"/>
            <a:ext cx="2174733" cy="23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1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" y="-5716"/>
            <a:ext cx="9136392" cy="686371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    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f6.s.qip.ru/Myy9DO1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221">
            <a:off x="6106434" y="5583872"/>
            <a:ext cx="1804136" cy="191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g.goodfon.ru/original/1152x864/8/d9/germaniia-pole-podsolnukhi-zakat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157" cy="68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109" y="62068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chemeClr val="bg1"/>
                </a:solidFill>
              </a:rPr>
              <a:t>   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70481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8" y="30832"/>
            <a:ext cx="9136392" cy="68637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1401551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/>
              <a:t>Ребенок - зеркало семьи; как в капле воды отражается солнце, так в детях отражается нравственная чистота матери и отца.          </a:t>
            </a:r>
          </a:p>
          <a:p>
            <a:pPr lvl="0"/>
            <a:r>
              <a:rPr lang="ru-RU" sz="2400" b="1" i="1" dirty="0"/>
              <a:t>                                        В. Сухомлинский</a:t>
            </a:r>
            <a:endParaRPr lang="ru-RU" sz="2400" i="1" dirty="0"/>
          </a:p>
        </p:txBody>
      </p:sp>
      <p:pic>
        <p:nvPicPr>
          <p:cNvPr id="7" name="Picture 2" descr="https://need4study.com/uploads/articles/images/1935/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4028"/>
            <a:ext cx="4488977" cy="29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51" y="5241739"/>
            <a:ext cx="204843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"/>
            <a:ext cx="9176126" cy="68637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95951" y="795003"/>
            <a:ext cx="2784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Актуальность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737018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Семья - один из важнейших воспитательных институтов, роль и значение, которого в формировании личности трудно переоценить. В семье тесно сплетены супружеские, родительские и детские взаимоотношения.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        Сотрудничество с семьей является одним из важнейших условий организации эффективного педагогического процесса в ОУ. Клуб – наиболее подходящая для этого форма работы, позволяющая установить эффективное и целенаправленное взаимодействие школы и родителей.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0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" y="-5716"/>
            <a:ext cx="9136392" cy="686371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3548" y="2271979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Взаимодействие школьного учреждения с семьями обучающихся – одно из важных направлений деятельности ОУ. Актуальным стал поиск таких форм и методов работы, которые позволят учесть потребности родителей, будут способствовать формированию активной родительской позиции.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" y="-5716"/>
            <a:ext cx="9136392" cy="68637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Данная форма интересна тем, что тематика клуба может варьироваться в зависимости от запроса родителей.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492896"/>
          <a:ext cx="3707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51920" y="1556792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/>
              <a:t>   В работе клуба принимают участие различные специалисты ОУ:  заместители директора по УВР, педагоги-психологи, педагоги-предметники,  классные руководители и родители.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                                                 </a:t>
            </a:r>
          </a:p>
          <a:p>
            <a:pPr algn="just"/>
            <a:endParaRPr lang="ru-RU" dirty="0"/>
          </a:p>
        </p:txBody>
      </p:sp>
      <p:pic>
        <p:nvPicPr>
          <p:cNvPr id="10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3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3346"/>
            <a:ext cx="9132600" cy="68646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75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Цель программы клуба: </a:t>
            </a:r>
            <a:r>
              <a:rPr lang="ru-RU" dirty="0"/>
              <a:t>повышение психолого-педагогической компетентности родителей, оказание образовательных услуг взрослым посредством обмена практическим опытом воспитания детей в условиях неформального общения.</a:t>
            </a:r>
          </a:p>
        </p:txBody>
      </p:sp>
      <p:pic>
        <p:nvPicPr>
          <p:cNvPr id="5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9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3346"/>
            <a:ext cx="9132600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программы клуба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наладить взаимодействие между педагогами, родителями и детьми;</a:t>
            </a:r>
          </a:p>
          <a:p>
            <a:pPr lvl="0"/>
            <a:r>
              <a:rPr lang="ru-RU" dirty="0"/>
              <a:t>помочь родителям научиться содержательному общению со своим ребёнком, понимать его интересы и потребности, адекватно оценивать уровень его развития, достижения;</a:t>
            </a:r>
          </a:p>
          <a:p>
            <a:pPr lvl="0"/>
            <a:r>
              <a:rPr lang="ru-RU" dirty="0"/>
              <a:t>вовлечь родителей в жизнь образовательного учреждения на принципах сотрудничества.</a:t>
            </a:r>
          </a:p>
          <a:p>
            <a:endParaRPr lang="ru-RU" dirty="0"/>
          </a:p>
        </p:txBody>
      </p:sp>
      <p:pic>
        <p:nvPicPr>
          <p:cNvPr id="7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5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3346"/>
            <a:ext cx="9132600" cy="6864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Категория участников семейного клуба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Родители учащихся и обучающиеся, объединённые в группы согласно их запросам по образовательным темам,</a:t>
            </a:r>
          </a:p>
          <a:p>
            <a:r>
              <a:rPr lang="ru-RU" dirty="0"/>
              <a:t>заместители директора по УВР, </a:t>
            </a:r>
          </a:p>
          <a:p>
            <a:r>
              <a:rPr lang="ru-RU" dirty="0"/>
              <a:t>педагоги-психологи, </a:t>
            </a:r>
          </a:p>
          <a:p>
            <a:r>
              <a:rPr lang="ru-RU" dirty="0"/>
              <a:t>педагоги-предметники, </a:t>
            </a:r>
          </a:p>
          <a:p>
            <a:r>
              <a:rPr lang="ru-RU" dirty="0"/>
              <a:t>классные руководители.</a:t>
            </a:r>
          </a:p>
          <a:p>
            <a:endParaRPr lang="ru-RU" dirty="0"/>
          </a:p>
        </p:txBody>
      </p:sp>
      <p:pic>
        <p:nvPicPr>
          <p:cNvPr id="5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0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" y="6638"/>
            <a:ext cx="9136392" cy="6863715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5800" y="302656"/>
            <a:ext cx="784664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Семейный клуб «Мы вместе» - это   мероприятия, информационные встречи, тематические выставки, консультации, практическое обучения родителей. Заседания клуба</a:t>
            </a:r>
            <a:r>
              <a:rPr kumimoji="0" lang="ru-RU" sz="2400" b="0" i="1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проводятся раз в месяц. Продолжительность встреч – полтора-два часа.</a:t>
            </a:r>
            <a:r>
              <a:rPr kumimoji="0" lang="ru-RU" sz="2400" b="0" i="1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процессе заседания клуба проводится чаепитие.</a:t>
            </a:r>
            <a:endParaRPr kumimoji="0" lang="ru-RU" b="1" i="1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clipart-library.com/new_gallery/332915_tea-cup-vector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4" y="5243553"/>
            <a:ext cx="2042991" cy="13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bel.cultreg.ru/uploads/c5cb81aaef3d98db81d2edc9f1be9bf7.jpg"/>
          <p:cNvSpPr>
            <a:spLocks noChangeAspect="1" noChangeArrowheads="1"/>
          </p:cNvSpPr>
          <p:nvPr/>
        </p:nvSpPr>
        <p:spPr bwMode="auto">
          <a:xfrm>
            <a:off x="155574" y="-144463"/>
            <a:ext cx="4293529" cy="42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vyborok.com/wp-content/uploads/2020/04/glavnay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6406"/>
            <a:ext cx="4750296" cy="35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2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480</Words>
  <Application>Microsoft Office PowerPoint</Application>
  <PresentationFormat>Экран (4:3)</PresentationFormat>
  <Paragraphs>64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Задачи программы клуба</vt:lpstr>
      <vt:lpstr>Категория участников семейного клуба</vt:lpstr>
      <vt:lpstr>Презентация PowerPoint</vt:lpstr>
      <vt:lpstr>Ожидаемый результат</vt:lpstr>
      <vt:lpstr>Тематика заседаний родительского клуба прошлого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</cp:lastModifiedBy>
  <cp:revision>21</cp:revision>
  <dcterms:created xsi:type="dcterms:W3CDTF">2015-11-25T11:08:53Z</dcterms:created>
  <dcterms:modified xsi:type="dcterms:W3CDTF">2023-11-26T12:45:40Z</dcterms:modified>
</cp:coreProperties>
</file>