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1" r:id="rId4"/>
    <p:sldId id="287" r:id="rId5"/>
    <p:sldId id="257" r:id="rId6"/>
    <p:sldId id="290" r:id="rId7"/>
    <p:sldId id="288" r:id="rId8"/>
    <p:sldId id="258" r:id="rId9"/>
    <p:sldId id="281" r:id="rId10"/>
    <p:sldId id="289" r:id="rId11"/>
    <p:sldId id="282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04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A714-966D-4797-9CEA-1EB0B10A3E51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6AA54-32EA-47C0-9EF2-A79B2C9D7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9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2103-C4C7-4AF5-875A-366990A02A22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DFB4B-B7B5-47AF-8593-F1974F9AC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25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ADB9-13E8-4C08-81FC-A7D7B5B0066C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6BFD-5B5F-47B0-B767-821F933296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680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42B3-DC63-4990-8606-0502A0BE5744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67C9-07A9-4813-BC17-1210136E3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8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705C-9A7E-44AC-BB24-46A4C16840A2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0BE9-B4E1-4101-9DE0-36457614A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044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59E2-3958-436A-AAA8-053CCD3B292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B5560-BD18-424E-8F46-3216FCF0B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313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D76A-E336-477C-849C-711885711A82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17D9-440D-4DF4-A2FC-EE118AB5E9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881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7239-DA26-49AA-B564-E1638721EA8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B773D-26CC-4694-8FA1-AAE83B654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08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2785-329E-4FAB-BAD1-7E6C4F11FEED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872BA-9837-4155-BAB7-D6802B644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122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7B5D-729D-4BFF-838C-E0BEE2AA7CD8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C56D-4B1B-4E54-B96D-B73A67278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62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828F-33D9-4B47-B334-4AF45A2B9F0F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C447-817D-44EC-8269-9FE466DCD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32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854B0-F827-43FB-B854-0228852BA1AF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A5467C0-FE02-41D5-9F2A-B5F700904F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2357422" y="500042"/>
            <a:ext cx="6553200" cy="81119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«Средняя школа № 68» г. Ярославль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altLang="ru-RU" sz="1400" dirty="0"/>
          </a:p>
        </p:txBody>
      </p:sp>
      <p:pic>
        <p:nvPicPr>
          <p:cNvPr id="10242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00024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Допрофессиональная педагогическая подготовка школьников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Проект «Класс психолого-педагогической направленности»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Ярославль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8315" y="442913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Monotype Corsiva" pitchFamily="66" charset="0"/>
              </a:rPr>
              <a:t>Маргарита Алексеевна </a:t>
            </a:r>
            <a:r>
              <a:rPr lang="ru-RU" sz="2400" b="1" dirty="0" err="1">
                <a:latin typeface="Monotype Corsiva" pitchFamily="66" charset="0"/>
              </a:rPr>
              <a:t>Голубева</a:t>
            </a:r>
            <a:r>
              <a:rPr lang="ru-RU" sz="2400" b="1" dirty="0">
                <a:latin typeface="Monotype Corsiva" pitchFamily="66" charset="0"/>
              </a:rPr>
              <a:t> , директор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97088"/>
            <a:ext cx="280987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sz="1600" b="1" dirty="0">
                <a:latin typeface="+mj-lt"/>
              </a:rPr>
              <a:t>ОЖИДАЕМЫЕ РЕЗУЛЬТАТЫ</a:t>
            </a:r>
          </a:p>
          <a:p>
            <a:pPr>
              <a:defRPr/>
            </a:pPr>
            <a:endParaRPr lang="ru-RU" altLang="ru-RU" sz="1600" b="1" dirty="0">
              <a:latin typeface="+mj-lt"/>
            </a:endParaRPr>
          </a:p>
          <a:p>
            <a:pPr>
              <a:defRPr/>
            </a:pPr>
            <a:endParaRPr lang="ru-RU" altLang="ru-RU" sz="1600" b="1" dirty="0">
              <a:latin typeface="+mj-lt"/>
            </a:endParaRPr>
          </a:p>
          <a:p>
            <a:pPr>
              <a:defRPr/>
            </a:pPr>
            <a:r>
              <a:rPr lang="ru-RU" altLang="ru-RU" sz="1600" b="1" dirty="0"/>
              <a:t>Результат обучения - осознанный выбор профессионального пути.</a:t>
            </a:r>
          </a:p>
          <a:p>
            <a:pPr>
              <a:defRPr/>
            </a:pPr>
            <a:endParaRPr lang="ru-RU" altLang="ru-RU" dirty="0"/>
          </a:p>
        </p:txBody>
      </p:sp>
      <p:pic>
        <p:nvPicPr>
          <p:cNvPr id="7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000264" cy="17145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14678" y="1714488"/>
            <a:ext cx="5786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 </a:t>
            </a:r>
            <a:r>
              <a:rPr lang="ru-RU" altLang="ru-RU" dirty="0" smtClean="0">
                <a:latin typeface="+mn-lt"/>
              </a:rPr>
              <a:t> обучающиеся приобрели опыта социально-педагогической и психолого-педагогической деятельности (90% обучающихся приняли участие в организации мероприятий школьного уровня; 35 % обучающихся приняли участие в организации мероприятий муниципального уровня);</a:t>
            </a:r>
          </a:p>
          <a:p>
            <a:pPr lvl="0" algn="just" eaLnBrk="1" hangingPunct="1">
              <a:buFont typeface="Wingdings" pitchFamily="2" charset="2"/>
              <a:buChar char="Ø"/>
              <a:defRPr/>
            </a:pPr>
            <a:r>
              <a:rPr lang="ru-RU" altLang="ru-RU" dirty="0" smtClean="0">
                <a:latin typeface="+mn-lt"/>
              </a:rPr>
              <a:t>удовлетворены организацией учебно-воспитательной деятельности в классе 85% обучающихся, 80% родителей;</a:t>
            </a:r>
          </a:p>
          <a:p>
            <a:pPr lvl="0" algn="just" eaLnBrk="1" hangingPunct="1">
              <a:buFont typeface="Wingdings" pitchFamily="2" charset="2"/>
              <a:buChar char="Ø"/>
              <a:defRPr/>
            </a:pPr>
            <a:r>
              <a:rPr lang="ru-RU" altLang="ru-RU" dirty="0" smtClean="0">
                <a:latin typeface="+mn-lt"/>
              </a:rPr>
              <a:t>разработаны локально-нормативные акты</a:t>
            </a:r>
          </a:p>
          <a:p>
            <a:pPr lvl="0" algn="just" eaLnBrk="1" hangingPunct="1">
              <a:buFont typeface="Wingdings" pitchFamily="2" charset="2"/>
              <a:buChar char="Ø"/>
              <a:defRPr/>
            </a:pPr>
            <a:r>
              <a:rPr lang="ru-RU" altLang="ru-RU" dirty="0" smtClean="0">
                <a:latin typeface="+mn-lt"/>
              </a:rPr>
              <a:t>созданы условия (кадровые - класс укомплектован кадрами на 100%, педагогами 1 и высшей категории – 80%, материально-технические – оборудован классный кабинет, закуплена оргтехника) для успешного функционирования класса</a:t>
            </a:r>
          </a:p>
          <a:p>
            <a:pPr lvl="0" algn="just" eaLnBrk="1" hangingPunct="1">
              <a:buFont typeface="Wingdings" pitchFamily="2" charset="2"/>
              <a:buChar char="Ø"/>
              <a:defRPr/>
            </a:pPr>
            <a:r>
              <a:rPr lang="ru-RU" altLang="ru-RU" dirty="0" smtClean="0">
                <a:latin typeface="+mn-lt"/>
              </a:rPr>
              <a:t>обеспечена возможность разработки каждым участником проекта индивидуальной образовательной траектории. </a:t>
            </a:r>
          </a:p>
        </p:txBody>
      </p:sp>
      <p:pic>
        <p:nvPicPr>
          <p:cNvPr id="5122" name="Picture 2" descr="https://geomergroup.ru/docs/img/Articles/21307beec9895b86fd4250cf392d025e-2105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428892" cy="177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55650" y="931863"/>
            <a:ext cx="603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800" dirty="0"/>
          </a:p>
        </p:txBody>
      </p:sp>
      <p:pic>
        <p:nvPicPr>
          <p:cNvPr id="2050" name="Picture 2" descr="https://cf.ppt-online.org/files/slide/v/vuP6nSGdw9gEDiHKWA7Fzf014RZkUIqOYc3bT5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5818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2357422" y="500042"/>
            <a:ext cx="6553200" cy="81119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«Средняя школа № 68» г. Ярославль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altLang="ru-RU" sz="1400" dirty="0"/>
          </a:p>
        </p:txBody>
      </p:sp>
      <p:pic>
        <p:nvPicPr>
          <p:cNvPr id="10242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58542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latin typeface="Monotype Corsiva" pitchFamily="66" charset="0"/>
              </a:rPr>
              <a:t>Дорожная </a:t>
            </a:r>
            <a:r>
              <a:rPr lang="ru-RU" altLang="ru-RU" sz="3200" b="1" dirty="0" smtClean="0">
                <a:latin typeface="Monotype Corsiva" pitchFamily="66" charset="0"/>
              </a:rPr>
              <a:t>карта реализации проекта</a:t>
            </a: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Ярославль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58" y="4429132"/>
            <a:ext cx="463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</a:rPr>
              <a:t>Дарья Владимировна Довженко, заместитель директора по УВР ЦДО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8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8229600" cy="1143000"/>
          </a:xfrm>
        </p:spPr>
        <p:txBody>
          <a:bodyPr/>
          <a:lstStyle/>
          <a:p>
            <a:r>
              <a:rPr lang="ru-RU" sz="1800" b="1" dirty="0"/>
              <a:t>План мероприятий («Дорожная карта»)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муниципального общеобразовательного учреждения «Средняя школа № 68»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по реализации проекта «Класс психолого-педагогической направленности» в 2022-2023 учебном году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524033"/>
              </p:ext>
            </p:extLst>
          </p:nvPr>
        </p:nvGraphicFramePr>
        <p:xfrm>
          <a:off x="179511" y="1196752"/>
          <a:ext cx="8784978" cy="5338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057">
                  <a:extLst>
                    <a:ext uri="{9D8B030D-6E8A-4147-A177-3AD203B41FA5}">
                      <a16:colId xmlns:a16="http://schemas.microsoft.com/office/drawing/2014/main" xmlns="" val="1899608272"/>
                    </a:ext>
                  </a:extLst>
                </a:gridCol>
                <a:gridCol w="2317627">
                  <a:extLst>
                    <a:ext uri="{9D8B030D-6E8A-4147-A177-3AD203B41FA5}">
                      <a16:colId xmlns:a16="http://schemas.microsoft.com/office/drawing/2014/main" xmlns="" val="1367520624"/>
                    </a:ext>
                  </a:extLst>
                </a:gridCol>
                <a:gridCol w="1894886">
                  <a:extLst>
                    <a:ext uri="{9D8B030D-6E8A-4147-A177-3AD203B41FA5}">
                      <a16:colId xmlns:a16="http://schemas.microsoft.com/office/drawing/2014/main" xmlns="" val="2000166589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508047250"/>
                    </a:ext>
                  </a:extLst>
                </a:gridCol>
                <a:gridCol w="1464164">
                  <a:extLst>
                    <a:ext uri="{9D8B030D-6E8A-4147-A177-3AD203B41FA5}">
                      <a16:colId xmlns:a16="http://schemas.microsoft.com/office/drawing/2014/main" xmlns="" val="59478233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Образовательная деятельность обучающихся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Взаимодействие с родителями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Взаимодействие с партнерами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3319104690"/>
                  </a:ext>
                </a:extLst>
              </a:tr>
              <a:tr h="85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Апрель-май, 2022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marR="8001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Изучение нормативной документации (администрация).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Знакомство с проектом «Класс психолого-педагогической направленности»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Знакомство с проектом «Класс психолого-педагогической направленности» (</a:t>
                      </a:r>
                      <a:r>
                        <a:rPr lang="ru-RU" sz="1250" dirty="0" err="1">
                          <a:effectLst/>
                        </a:rPr>
                        <a:t>зам.директора</a:t>
                      </a:r>
                      <a:r>
                        <a:rPr lang="ru-RU" sz="1250" dirty="0">
                          <a:effectLst/>
                        </a:rPr>
                        <a:t> по УВР)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Заключение соглашения с ЯГПУ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1538279674"/>
                  </a:ext>
                </a:extLst>
              </a:tr>
              <a:tr h="1197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Май, 2022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Мониторинг социального заказа средней школы  № 68 на выявление востребованности </a:t>
                      </a:r>
                      <a:r>
                        <a:rPr lang="ru-RU" sz="1250" dirty="0">
                          <a:solidFill>
                            <a:srgbClr val="C00000"/>
                          </a:solidFill>
                          <a:effectLst/>
                        </a:rPr>
                        <a:t>профессий</a:t>
                      </a:r>
                      <a:r>
                        <a:rPr lang="ru-RU" sz="1250" dirty="0">
                          <a:effectLst/>
                        </a:rPr>
                        <a:t> в сфере </a:t>
                      </a:r>
                      <a:r>
                        <a:rPr lang="ru-RU" sz="1250" dirty="0">
                          <a:solidFill>
                            <a:srgbClr val="C00000"/>
                          </a:solidFill>
                          <a:effectLst/>
                        </a:rPr>
                        <a:t>педагогических профессий </a:t>
                      </a:r>
                      <a:r>
                        <a:rPr lang="ru-RU" sz="1250" dirty="0">
                          <a:effectLst/>
                        </a:rPr>
                        <a:t>(заместитель директора по УВР).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Анкетирование детей на выявление </a:t>
                      </a:r>
                      <a:r>
                        <a:rPr lang="ru-RU" sz="1250" dirty="0" smtClean="0">
                          <a:effectLst/>
                        </a:rPr>
                        <a:t>востребованности профессий </a:t>
                      </a:r>
                      <a:r>
                        <a:rPr lang="ru-RU" sz="1250" dirty="0">
                          <a:effectLst/>
                        </a:rPr>
                        <a:t>в сфере педагогических профессий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Анкетирование на выявление </a:t>
                      </a:r>
                      <a:r>
                        <a:rPr lang="ru-RU" sz="1250" dirty="0" smtClean="0">
                          <a:effectLst/>
                        </a:rPr>
                        <a:t>востребованности </a:t>
                      </a:r>
                      <a:r>
                        <a:rPr lang="ru-RU" sz="1250" dirty="0">
                          <a:effectLst/>
                        </a:rPr>
                        <a:t>профессий в сфере педагогических профессий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3114883098"/>
                  </a:ext>
                </a:extLst>
              </a:tr>
              <a:tr h="102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Май-ноябрь, 2022 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Повышение квалификации педагогических работников, участвующих в реализации проекта «Психолого-педагогический класс» (заместитель директора по МР)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528979960"/>
                  </a:ext>
                </a:extLst>
              </a:tr>
              <a:tr h="1366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Июнь, 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Подготовка приказа о создании ППК (директор, зам. директора по УВР).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Родительское собрание «Сотрудничество школы и родителей в период комплектования и функционирования психолого-педагогического класса» (администрация).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72000" marR="19685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219570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7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60" y="-2192"/>
            <a:ext cx="4716016" cy="6523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058" y="3600739"/>
            <a:ext cx="40978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8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337989"/>
              </p:ext>
            </p:extLst>
          </p:nvPr>
        </p:nvGraphicFramePr>
        <p:xfrm>
          <a:off x="25548" y="8406"/>
          <a:ext cx="9118451" cy="6849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678">
                  <a:extLst>
                    <a:ext uri="{9D8B030D-6E8A-4147-A177-3AD203B41FA5}">
                      <a16:colId xmlns:a16="http://schemas.microsoft.com/office/drawing/2014/main" xmlns="" val="1402128955"/>
                    </a:ext>
                  </a:extLst>
                </a:gridCol>
                <a:gridCol w="2150657">
                  <a:extLst>
                    <a:ext uri="{9D8B030D-6E8A-4147-A177-3AD203B41FA5}">
                      <a16:colId xmlns:a16="http://schemas.microsoft.com/office/drawing/2014/main" xmlns="" val="2211388761"/>
                    </a:ext>
                  </a:extLst>
                </a:gridCol>
                <a:gridCol w="2285378">
                  <a:extLst>
                    <a:ext uri="{9D8B030D-6E8A-4147-A177-3AD203B41FA5}">
                      <a16:colId xmlns:a16="http://schemas.microsoft.com/office/drawing/2014/main" xmlns="" val="1629865561"/>
                    </a:ext>
                  </a:extLst>
                </a:gridCol>
                <a:gridCol w="1816894">
                  <a:extLst>
                    <a:ext uri="{9D8B030D-6E8A-4147-A177-3AD203B41FA5}">
                      <a16:colId xmlns:a16="http://schemas.microsoft.com/office/drawing/2014/main" xmlns="" val="452865191"/>
                    </a:ext>
                  </a:extLst>
                </a:gridCol>
                <a:gridCol w="1918844">
                  <a:extLst>
                    <a:ext uri="{9D8B030D-6E8A-4147-A177-3AD203B41FA5}">
                      <a16:colId xmlns:a16="http://schemas.microsoft.com/office/drawing/2014/main" xmlns="" val="4229516026"/>
                    </a:ext>
                  </a:extLst>
                </a:gridCol>
              </a:tblGrid>
              <a:tr h="664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Срок реализации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Образовательная деятельность обучающихся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родителями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партнерами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3525495023"/>
                  </a:ext>
                </a:extLst>
              </a:tr>
              <a:tr h="6589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Июнь, 2022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Формирование рабочей группы (заместитель директора по УВР).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extLst>
                  <a:ext uri="{0D108BD9-81ED-4DB2-BD59-A6C34878D82A}">
                    <a16:rowId xmlns:a16="http://schemas.microsoft.com/office/drawing/2014/main" xmlns="" val="2711969308"/>
                  </a:ext>
                </a:extLst>
              </a:tr>
              <a:tr h="1587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31.08.22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Комплектование «Психолого-педагогический класс» (заместитель директора по УВР).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встреча для разработки эмблемы и стиля одежды класса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Организационная встреча для обсуждения вопросов по оформлению классного кабинета (классный руководитель)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extLst>
                  <a:ext uri="{0D108BD9-81ED-4DB2-BD59-A6C34878D82A}">
                    <a16:rowId xmlns:a16="http://schemas.microsoft.com/office/drawing/2014/main" xmlns="" val="1151381567"/>
                  </a:ext>
                </a:extLst>
              </a:tr>
              <a:tr h="1472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31.07.22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Мониторинг готовности кабинета материально-технической базы, программного обеспечения (заместитель директора по АХЧ).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Встреча с родительским комитетом по вопросам оформления классного кабинета для ППК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Научная консультация с представителем ЯГПУ (заместитель директора по УВР)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extLst>
                  <a:ext uri="{0D108BD9-81ED-4DB2-BD59-A6C34878D82A}">
                    <a16:rowId xmlns:a16="http://schemas.microsoft.com/office/drawing/2014/main" xmlns="" val="2080011503"/>
                  </a:ext>
                </a:extLst>
              </a:tr>
              <a:tr h="1233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Август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Разработка концепции развития «Психолого-педагогический класс»(РГ).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Обсуждение с научным консультантом ЯГПУ презентации проекта (заместитель директора по УВР)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extLst>
                  <a:ext uri="{0D108BD9-81ED-4DB2-BD59-A6C34878D82A}">
                    <a16:rowId xmlns:a16="http://schemas.microsoft.com/office/drawing/2014/main" xmlns="" val="2605885238"/>
                  </a:ext>
                </a:extLst>
              </a:tr>
              <a:tr h="1233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Август, 2022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Составление учебного плана для ППК и плана внеурочной деятельности (заместитель директора по УВР)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Анкетирование детей по выбору занятий внеурочной деятельности и центра дополнительного образования (классный руководитель) 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/>
                </a:tc>
                <a:tc>
                  <a:txBody>
                    <a:bodyPr/>
                    <a:lstStyle/>
                    <a:p>
                      <a:pPr marL="72000" marR="196850"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9" marR="4199" marT="4199" marB="4199" anchor="ctr"/>
                </a:tc>
                <a:extLst>
                  <a:ext uri="{0D108BD9-81ED-4DB2-BD59-A6C34878D82A}">
                    <a16:rowId xmlns:a16="http://schemas.microsoft.com/office/drawing/2014/main" xmlns="" val="12539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80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2000" b="1" dirty="0"/>
              <a:t>Учебный план 8 классов</a:t>
            </a:r>
            <a:br>
              <a:rPr lang="ru-RU" sz="2000" b="1" dirty="0"/>
            </a:br>
            <a:r>
              <a:rPr lang="ru-RU" sz="2000" b="1" dirty="0"/>
              <a:t> муниципального общеобразовательного </a:t>
            </a:r>
            <a:r>
              <a:rPr lang="ru-RU" sz="2000" b="1" dirty="0" smtClean="0"/>
              <a:t>учреждения </a:t>
            </a:r>
            <a:r>
              <a:rPr lang="ru-RU" sz="2000" b="1" dirty="0"/>
              <a:t>«Средняя школа № 68» </a:t>
            </a:r>
            <a:r>
              <a:rPr lang="ru-RU" sz="2000" b="1" dirty="0" smtClean="0"/>
              <a:t>на </a:t>
            </a:r>
            <a:r>
              <a:rPr lang="ru-RU" sz="2000" b="1" dirty="0"/>
              <a:t>2022-2023 учебный год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946527"/>
              </p:ext>
            </p:extLst>
          </p:nvPr>
        </p:nvGraphicFramePr>
        <p:xfrm>
          <a:off x="629815" y="1052736"/>
          <a:ext cx="7884369" cy="56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443">
                  <a:extLst>
                    <a:ext uri="{9D8B030D-6E8A-4147-A177-3AD203B41FA5}">
                      <a16:colId xmlns:a16="http://schemas.microsoft.com/office/drawing/2014/main" xmlns="" val="2926849272"/>
                    </a:ext>
                  </a:extLst>
                </a:gridCol>
                <a:gridCol w="2117538">
                  <a:extLst>
                    <a:ext uri="{9D8B030D-6E8A-4147-A177-3AD203B41FA5}">
                      <a16:colId xmlns:a16="http://schemas.microsoft.com/office/drawing/2014/main" xmlns="" val="4294151101"/>
                    </a:ext>
                  </a:extLst>
                </a:gridCol>
                <a:gridCol w="745063">
                  <a:extLst>
                    <a:ext uri="{9D8B030D-6E8A-4147-A177-3AD203B41FA5}">
                      <a16:colId xmlns:a16="http://schemas.microsoft.com/office/drawing/2014/main" xmlns="" val="2561382725"/>
                    </a:ext>
                  </a:extLst>
                </a:gridCol>
                <a:gridCol w="745063">
                  <a:extLst>
                    <a:ext uri="{9D8B030D-6E8A-4147-A177-3AD203B41FA5}">
                      <a16:colId xmlns:a16="http://schemas.microsoft.com/office/drawing/2014/main" xmlns="" val="3677583345"/>
                    </a:ext>
                  </a:extLst>
                </a:gridCol>
                <a:gridCol w="496708">
                  <a:extLst>
                    <a:ext uri="{9D8B030D-6E8A-4147-A177-3AD203B41FA5}">
                      <a16:colId xmlns:a16="http://schemas.microsoft.com/office/drawing/2014/main" xmlns="" val="1549820119"/>
                    </a:ext>
                  </a:extLst>
                </a:gridCol>
                <a:gridCol w="1396554">
                  <a:extLst>
                    <a:ext uri="{9D8B030D-6E8A-4147-A177-3AD203B41FA5}">
                      <a16:colId xmlns:a16="http://schemas.microsoft.com/office/drawing/2014/main" xmlns="" val="3622141535"/>
                    </a:ext>
                  </a:extLst>
                </a:gridCol>
              </a:tblGrid>
              <a:tr h="534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Предметные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Учебные предметы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а,в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5880322"/>
                  </a:ext>
                </a:extLst>
              </a:tr>
              <a:tr h="22876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Обязательная часть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3458033"/>
                  </a:ext>
                </a:extLst>
              </a:tr>
              <a:tr h="26774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 и литература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0899018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9204025"/>
                  </a:ext>
                </a:extLst>
              </a:tr>
              <a:tr h="26774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Родной язык и родная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Родной язык (русский)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3823941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Родная литература (русская)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5433657"/>
                  </a:ext>
                </a:extLst>
              </a:tr>
              <a:tr h="46812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Иностранный язык (английский)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6388874"/>
                  </a:ext>
                </a:extLst>
              </a:tr>
              <a:tr h="46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Второй иностранный язык(французский)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1031948"/>
                  </a:ext>
                </a:extLst>
              </a:tr>
              <a:tr h="267742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и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4109874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Алгебра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672655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Геометрия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5478080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0243385"/>
                  </a:ext>
                </a:extLst>
              </a:tr>
              <a:tr h="49396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России.  Всеобщая 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3887023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0832966"/>
                  </a:ext>
                </a:extLst>
              </a:tr>
              <a:tr h="2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6822248"/>
                  </a:ext>
                </a:extLst>
              </a:tr>
              <a:tr h="802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духовно-нравственной культуры народов России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духовно-нравственной культуры народов России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954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90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sz="2000" b="1" dirty="0"/>
              <a:t>Учебный план 8 классов</a:t>
            </a:r>
            <a:br>
              <a:rPr lang="ru-RU" sz="2000" b="1" dirty="0"/>
            </a:br>
            <a:r>
              <a:rPr lang="ru-RU" sz="2000" b="1" dirty="0"/>
              <a:t> муниципального общеобразовательного учреждения «Средняя школа № 68» на 2022-2023 учебный год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474504"/>
              </p:ext>
            </p:extLst>
          </p:nvPr>
        </p:nvGraphicFramePr>
        <p:xfrm>
          <a:off x="323528" y="1150268"/>
          <a:ext cx="8604444" cy="5505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6723">
                  <a:extLst>
                    <a:ext uri="{9D8B030D-6E8A-4147-A177-3AD203B41FA5}">
                      <a16:colId xmlns:a16="http://schemas.microsoft.com/office/drawing/2014/main" xmlns="" val="2225455555"/>
                    </a:ext>
                  </a:extLst>
                </a:gridCol>
                <a:gridCol w="909426">
                  <a:extLst>
                    <a:ext uri="{9D8B030D-6E8A-4147-A177-3AD203B41FA5}">
                      <a16:colId xmlns:a16="http://schemas.microsoft.com/office/drawing/2014/main" xmlns="" val="1956486082"/>
                    </a:ext>
                  </a:extLst>
                </a:gridCol>
                <a:gridCol w="1120315">
                  <a:extLst>
                    <a:ext uri="{9D8B030D-6E8A-4147-A177-3AD203B41FA5}">
                      <a16:colId xmlns:a16="http://schemas.microsoft.com/office/drawing/2014/main" xmlns="" val="2160064106"/>
                    </a:ext>
                  </a:extLst>
                </a:gridCol>
                <a:gridCol w="1142140">
                  <a:extLst>
                    <a:ext uri="{9D8B030D-6E8A-4147-A177-3AD203B41FA5}">
                      <a16:colId xmlns:a16="http://schemas.microsoft.com/office/drawing/2014/main" xmlns="" val="2146066455"/>
                    </a:ext>
                  </a:extLst>
                </a:gridCol>
                <a:gridCol w="1084145">
                  <a:extLst>
                    <a:ext uri="{9D8B030D-6E8A-4147-A177-3AD203B41FA5}">
                      <a16:colId xmlns:a16="http://schemas.microsoft.com/office/drawing/2014/main" xmlns="" val="2259320077"/>
                    </a:ext>
                  </a:extLst>
                </a:gridCol>
                <a:gridCol w="813109">
                  <a:extLst>
                    <a:ext uri="{9D8B030D-6E8A-4147-A177-3AD203B41FA5}">
                      <a16:colId xmlns:a16="http://schemas.microsoft.com/office/drawing/2014/main" xmlns="" val="3819513993"/>
                    </a:ext>
                  </a:extLst>
                </a:gridCol>
                <a:gridCol w="1388586">
                  <a:extLst>
                    <a:ext uri="{9D8B030D-6E8A-4147-A177-3AD203B41FA5}">
                      <a16:colId xmlns:a16="http://schemas.microsoft.com/office/drawing/2014/main" xmlns="" val="3102470402"/>
                    </a:ext>
                  </a:extLst>
                </a:gridCol>
              </a:tblGrid>
              <a:tr h="372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Предметные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Учебные предметы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8б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а,в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ПА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5729836"/>
                  </a:ext>
                </a:extLst>
              </a:tr>
              <a:tr h="31810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Естественно-научные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2417595"/>
                  </a:ext>
                </a:extLst>
              </a:tr>
              <a:tr h="187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6261900"/>
                  </a:ext>
                </a:extLst>
              </a:tr>
              <a:tr h="229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3059604"/>
                  </a:ext>
                </a:extLst>
              </a:tr>
              <a:tr h="27172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Искусство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5221244"/>
                  </a:ext>
                </a:extLst>
              </a:tr>
              <a:tr h="31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Изобразительное искусство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3529154"/>
                  </a:ext>
                </a:extLst>
              </a:tr>
              <a:tr h="162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0028034"/>
                  </a:ext>
                </a:extLst>
              </a:tr>
              <a:tr h="51071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Основы безопасности жизнедеятельности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3923482"/>
                  </a:ext>
                </a:extLst>
              </a:tr>
              <a:tr h="30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2531270"/>
                  </a:ext>
                </a:extLst>
              </a:tr>
              <a:tr h="34708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Фактическая учебная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3435399"/>
                  </a:ext>
                </a:extLst>
              </a:tr>
              <a:tr h="347088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Искусство общения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6918343"/>
                  </a:ext>
                </a:extLst>
              </a:tr>
              <a:tr h="74106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социального проектирования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8055173"/>
                  </a:ext>
                </a:extLst>
              </a:tr>
              <a:tr h="34708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Внеурочная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4495372"/>
                  </a:ext>
                </a:extLst>
              </a:tr>
              <a:tr h="34708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Максимальная недельная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687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752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План внеурочной деятельности для 8б ППК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2838991"/>
              </p:ext>
            </p:extLst>
          </p:nvPr>
        </p:nvGraphicFramePr>
        <p:xfrm>
          <a:off x="269776" y="1124744"/>
          <a:ext cx="8604447" cy="5141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968">
                  <a:extLst>
                    <a:ext uri="{9D8B030D-6E8A-4147-A177-3AD203B41FA5}">
                      <a16:colId xmlns:a16="http://schemas.microsoft.com/office/drawing/2014/main" xmlns="" val="2891113060"/>
                    </a:ext>
                  </a:extLst>
                </a:gridCol>
                <a:gridCol w="3206810">
                  <a:extLst>
                    <a:ext uri="{9D8B030D-6E8A-4147-A177-3AD203B41FA5}">
                      <a16:colId xmlns:a16="http://schemas.microsoft.com/office/drawing/2014/main" xmlns="" val="2246630115"/>
                    </a:ext>
                  </a:extLst>
                </a:gridCol>
                <a:gridCol w="3399669">
                  <a:extLst>
                    <a:ext uri="{9D8B030D-6E8A-4147-A177-3AD203B41FA5}">
                      <a16:colId xmlns:a16="http://schemas.microsoft.com/office/drawing/2014/main" xmlns="" val="264455086"/>
                    </a:ext>
                  </a:extLst>
                </a:gridCol>
              </a:tblGrid>
              <a:tr h="703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внеурочной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курса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8345809"/>
                  </a:ext>
                </a:extLst>
              </a:tr>
              <a:tr h="101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«Как стать успешным», «Горизонт возможностей», «Социально-педагогический дебют»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Кружок, секция, круглый стол, тренинги, сообщество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94275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Общеинтеллектуальное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«Читательская грамотность специалиста будущего», Творческая личность в современном мире, «Школа юного психолога»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Кружок, секция, круглый стол, тренинги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39012"/>
                  </a:ext>
                </a:extLst>
              </a:tr>
              <a:tr h="811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Общекультурное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«Разговор о главном», «Дебаты»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Кружок, секция, круглый стол, тренинги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7295766"/>
                  </a:ext>
                </a:extLst>
              </a:tr>
              <a:tr h="122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Духовно-нравственное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«Самопознание и саморазвитие», «Школа нравственности», «Мои истоки»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Кружок, секция, круглый стол, тренинги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671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44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458332"/>
              </p:ext>
            </p:extLst>
          </p:nvPr>
        </p:nvGraphicFramePr>
        <p:xfrm>
          <a:off x="16421" y="1"/>
          <a:ext cx="9127578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625">
                  <a:extLst>
                    <a:ext uri="{9D8B030D-6E8A-4147-A177-3AD203B41FA5}">
                      <a16:colId xmlns:a16="http://schemas.microsoft.com/office/drawing/2014/main" xmlns="" val="3289284932"/>
                    </a:ext>
                  </a:extLst>
                </a:gridCol>
                <a:gridCol w="3061610">
                  <a:extLst>
                    <a:ext uri="{9D8B030D-6E8A-4147-A177-3AD203B41FA5}">
                      <a16:colId xmlns:a16="http://schemas.microsoft.com/office/drawing/2014/main" xmlns="" val="2829043177"/>
                    </a:ext>
                  </a:extLst>
                </a:gridCol>
                <a:gridCol w="2130520">
                  <a:extLst>
                    <a:ext uri="{9D8B030D-6E8A-4147-A177-3AD203B41FA5}">
                      <a16:colId xmlns:a16="http://schemas.microsoft.com/office/drawing/2014/main" xmlns="" val="46931135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193579052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xmlns="" val="723489957"/>
                    </a:ext>
                  </a:extLst>
                </a:gridCol>
              </a:tblGrid>
              <a:tr h="773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Срок реализации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Образовательная деятельность обучающихся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родителями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партнерами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214770404"/>
                  </a:ext>
                </a:extLst>
              </a:tr>
              <a:tr h="90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Август, 2022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Утверждение штатного расписания (подбор кадров)для реализации проекта «Психолого-педагогический класс» на 2022-2023учебныйгод (директор).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/>
                      <a:endParaRPr lang="ru-RU" sz="1250" dirty="0"/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extLst>
                  <a:ext uri="{0D108BD9-81ED-4DB2-BD59-A6C34878D82A}">
                    <a16:rowId xmlns:a16="http://schemas.microsoft.com/office/drawing/2014/main" xmlns="" val="3473646532"/>
                  </a:ext>
                </a:extLst>
              </a:tr>
              <a:tr h="1878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 течение года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Освещение хода реализации проекта «Психолого-педагогический класс» в СМИ, на официальном сайте, в социальных сетях, на родительских собраниях, в педагогических сообществах (заместитель директора по УВР, ответственный за сайт).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Ведение официальной страницы в социальных сетях (</a:t>
                      </a:r>
                      <a:r>
                        <a:rPr lang="en-US" sz="1250" dirty="0">
                          <a:effectLst/>
                        </a:rPr>
                        <a:t>VK</a:t>
                      </a:r>
                      <a:r>
                        <a:rPr lang="ru-RU" sz="1250" dirty="0">
                          <a:effectLst/>
                        </a:rPr>
                        <a:t>) (классный руководитель, староста в классе)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extLst>
                  <a:ext uri="{0D108BD9-81ED-4DB2-BD59-A6C34878D82A}">
                    <a16:rowId xmlns:a16="http://schemas.microsoft.com/office/drawing/2014/main" xmlns="" val="2236565008"/>
                  </a:ext>
                </a:extLst>
              </a:tr>
              <a:tr h="73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31 августа 2022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Разработка календарно-тематического планирования (учителя-предметники)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extLst>
                  <a:ext uri="{0D108BD9-81ED-4DB2-BD59-A6C34878D82A}">
                    <a16:rowId xmlns:a16="http://schemas.microsoft.com/office/drawing/2014/main" xmlns="" val="764670513"/>
                  </a:ext>
                </a:extLst>
              </a:tr>
              <a:tr h="116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31 августа 2022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Разработка и утверждение рабочих программ по определенным направлениям реализации проекта (заместитель директора по МР, педагоги)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extLst>
                  <a:ext uri="{0D108BD9-81ED-4DB2-BD59-A6C34878D82A}">
                    <a16:rowId xmlns:a16="http://schemas.microsoft.com/office/drawing/2014/main" xmlns="" val="3625110565"/>
                  </a:ext>
                </a:extLst>
              </a:tr>
              <a:tr h="1413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31 августа 2022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Разработка и апробация программ дополнительного образования: «Я педагог», «Педагог будущего» (заместитель директора по УВР ЦДО, педагоги ДО)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4" marR="7204" marT="7204" marB="7204" anchor="ctr"/>
                </a:tc>
                <a:extLst>
                  <a:ext uri="{0D108BD9-81ED-4DB2-BD59-A6C34878D82A}">
                    <a16:rowId xmlns:a16="http://schemas.microsoft.com/office/drawing/2014/main" xmlns="" val="223920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141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2357422" y="500042"/>
            <a:ext cx="6553200" cy="81119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«Средняя школа № 68» г. Ярославль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altLang="ru-RU" sz="1400" dirty="0"/>
          </a:p>
        </p:txBody>
      </p:sp>
      <p:pic>
        <p:nvPicPr>
          <p:cNvPr id="10242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35743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Концепция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допрофессиональной педагогической подготовки школьников</a:t>
            </a: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Ярославль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8315" y="442913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Monotype Corsiva" pitchFamily="66" charset="0"/>
              </a:rPr>
              <a:t>Ирина Евгеньевна Лушникова, заместитель директора по УВР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1543"/>
            <a:ext cx="8496944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+mn-lt"/>
                <a:ea typeface="Calibri" panose="020F0502020204030204" pitchFamily="34" charset="0"/>
              </a:rPr>
              <a:t>Центр дополнительного образования средне школы № 68</a:t>
            </a:r>
            <a:endParaRPr lang="ru-RU" sz="20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+mn-lt"/>
                <a:ea typeface="Calibri" panose="020F0502020204030204" pitchFamily="34" charset="0"/>
              </a:rPr>
              <a:t>Дополнительные общеобразовательные общеразвивающие программы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, которые уже имеются: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+mn-lt"/>
                <a:ea typeface="Calibri" panose="020F0502020204030204" pitchFamily="34" charset="0"/>
              </a:rPr>
              <a:t>Художественная направленность</a:t>
            </a:r>
            <a:r>
              <a:rPr lang="ru-RU" dirty="0">
                <a:latin typeface="+mn-lt"/>
                <a:ea typeface="Calibri" panose="020F0502020204030204" pitchFamily="34" charset="0"/>
              </a:rPr>
              <a:t>: «Театральная студия «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Чародети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»»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+mn-lt"/>
                <a:ea typeface="Calibri" panose="020F0502020204030204" pitchFamily="34" charset="0"/>
              </a:rPr>
              <a:t>Социально-гуманитарной направленности:</a:t>
            </a:r>
            <a:r>
              <a:rPr lang="ru-RU" dirty="0">
                <a:latin typeface="+mn-lt"/>
                <a:ea typeface="Calibri" panose="020F0502020204030204" pitchFamily="34" charset="0"/>
              </a:rPr>
              <a:t> «Путешествие по станам», «Креативная мастерская» 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+mn-lt"/>
                <a:ea typeface="Calibri" panose="020F0502020204030204" pitchFamily="34" charset="0"/>
              </a:rPr>
              <a:t>Естественно-научная направленность</a:t>
            </a:r>
            <a:r>
              <a:rPr lang="ru-RU" dirty="0">
                <a:latin typeface="+mn-lt"/>
                <a:ea typeface="Calibri" panose="020F0502020204030204" pitchFamily="34" charset="0"/>
              </a:rPr>
              <a:t>: «Юный экспериментатор»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+mn-lt"/>
                <a:ea typeface="Calibri" panose="020F0502020204030204" pitchFamily="34" charset="0"/>
              </a:rPr>
              <a:t>Техническая направленность:</a:t>
            </a:r>
            <a:r>
              <a:rPr lang="ru-RU" dirty="0">
                <a:latin typeface="+mn-lt"/>
                <a:ea typeface="Calibri" panose="020F0502020204030204" pitchFamily="34" charset="0"/>
              </a:rPr>
              <a:t> «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Легоконструирование</a:t>
            </a:r>
            <a:r>
              <a:rPr lang="ru-RU" dirty="0">
                <a:latin typeface="+mn-lt"/>
                <a:ea typeface="Calibri" panose="020F0502020204030204" pitchFamily="34" charset="0"/>
              </a:rPr>
              <a:t>»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+mn-lt"/>
                <a:ea typeface="Calibri" panose="020F0502020204030204" pitchFamily="34" charset="0"/>
              </a:rPr>
              <a:t>В 2022-2023 учебном году</a:t>
            </a:r>
            <a:r>
              <a:rPr lang="ru-RU" dirty="0">
                <a:latin typeface="+mn-lt"/>
                <a:ea typeface="Calibri" panose="020F0502020204030204" pitchFamily="34" charset="0"/>
              </a:rPr>
              <a:t>: 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+mn-lt"/>
                <a:ea typeface="Calibri" panose="020F0502020204030204" pitchFamily="34" charset="0"/>
              </a:rPr>
              <a:t>Социально-гуманитарной направленности: </a:t>
            </a:r>
            <a:r>
              <a:rPr lang="ru-RU" dirty="0">
                <a:latin typeface="+mn-lt"/>
                <a:ea typeface="Calibri" panose="020F0502020204030204" pitchFamily="34" charset="0"/>
              </a:rPr>
              <a:t>ДООП «Я педагог», </a:t>
            </a:r>
            <a:endParaRPr lang="ru-RU" dirty="0" smtClean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</a:rPr>
              <a:t>«</a:t>
            </a:r>
            <a:r>
              <a:rPr lang="ru-RU" dirty="0">
                <a:latin typeface="+mn-lt"/>
                <a:ea typeface="Calibri" panose="020F0502020204030204" pitchFamily="34" charset="0"/>
              </a:rPr>
              <a:t>Педагог будущего»</a:t>
            </a:r>
            <a:endParaRPr lang="ru-RU" sz="16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16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595832"/>
              </p:ext>
            </p:extLst>
          </p:nvPr>
        </p:nvGraphicFramePr>
        <p:xfrm>
          <a:off x="-38101" y="-2"/>
          <a:ext cx="9182100" cy="692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286">
                  <a:extLst>
                    <a:ext uri="{9D8B030D-6E8A-4147-A177-3AD203B41FA5}">
                      <a16:colId xmlns:a16="http://schemas.microsoft.com/office/drawing/2014/main" xmlns="" val="2363675018"/>
                    </a:ext>
                  </a:extLst>
                </a:gridCol>
                <a:gridCol w="2823223">
                  <a:extLst>
                    <a:ext uri="{9D8B030D-6E8A-4147-A177-3AD203B41FA5}">
                      <a16:colId xmlns:a16="http://schemas.microsoft.com/office/drawing/2014/main" xmlns="" val="747536696"/>
                    </a:ext>
                  </a:extLst>
                </a:gridCol>
                <a:gridCol w="2369575">
                  <a:extLst>
                    <a:ext uri="{9D8B030D-6E8A-4147-A177-3AD203B41FA5}">
                      <a16:colId xmlns:a16="http://schemas.microsoft.com/office/drawing/2014/main" xmlns="" val="1196552639"/>
                    </a:ext>
                  </a:extLst>
                </a:gridCol>
                <a:gridCol w="1416345">
                  <a:extLst>
                    <a:ext uri="{9D8B030D-6E8A-4147-A177-3AD203B41FA5}">
                      <a16:colId xmlns:a16="http://schemas.microsoft.com/office/drawing/2014/main" xmlns="" val="2199529028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xmlns="" val="3945733835"/>
                    </a:ext>
                  </a:extLst>
                </a:gridCol>
              </a:tblGrid>
              <a:tr h="7647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Срок реализации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Образовательная деятельность обучающихся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родителями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партнерами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3226738377"/>
                  </a:ext>
                </a:extLst>
              </a:tr>
              <a:tr h="512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30 августа 2022 года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Рассмотрение и утверждение на заседании педагогического совета:</a:t>
                      </a:r>
                    </a:p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- дорожной карты по реализации проекта «Психолого-педагогический класс»;</a:t>
                      </a:r>
                    </a:p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- Концепции развития «Психолого-педагогический класс»;</a:t>
                      </a:r>
                    </a:p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- положения о функционировании «Психолого-педагогический класс»;</a:t>
                      </a:r>
                    </a:p>
                    <a:p>
                      <a:pPr marL="72000" indent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- рабочих программ в условиях реализации проекта «Класс психолого-педагогической направленности» (заместитель директора по УВР).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endParaRPr lang="ru-RU" sz="1250" dirty="0"/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18566848"/>
                  </a:ext>
                </a:extLst>
              </a:tr>
              <a:tr h="512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11 сентября 2022 года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Организация объединения «Клуб вожатых» (заместитель директора по ВР)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96110153"/>
                  </a:ext>
                </a:extLst>
              </a:tr>
              <a:tr h="512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Сентябрь, 2022 год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Установочная сессия для обучающихся (классный руководитель, ВТГ).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3758594441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Сентябрь, 2022 год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Входная диагностика (заместитель директора).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2047893196"/>
                  </a:ext>
                </a:extLst>
              </a:tr>
              <a:tr h="8445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Сентябрь, 2022 год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Создание и оформление портфолио обучающихся с целью развития индивидуальной траектории обучающихся (классный руководитель).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583138556"/>
                  </a:ext>
                </a:extLst>
              </a:tr>
              <a:tr h="8445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Ноябрь, 2022 год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Старт проектов «Старшие-младшим», «Учитель-ученик», «Клубный час»(Учителя начальных классов, классный руководитель ППК, воспитатели ГПД).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5" marR="5045" marT="5045" marB="5045" anchor="ctr"/>
                </a:tc>
                <a:extLst>
                  <a:ext uri="{0D108BD9-81ED-4DB2-BD59-A6C34878D82A}">
                    <a16:rowId xmlns:a16="http://schemas.microsoft.com/office/drawing/2014/main" xmlns="" val="92253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1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4894968"/>
              </p:ext>
            </p:extLst>
          </p:nvPr>
        </p:nvGraphicFramePr>
        <p:xfrm>
          <a:off x="6525" y="0"/>
          <a:ext cx="9137475" cy="7675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744">
                  <a:extLst>
                    <a:ext uri="{9D8B030D-6E8A-4147-A177-3AD203B41FA5}">
                      <a16:colId xmlns:a16="http://schemas.microsoft.com/office/drawing/2014/main" xmlns="" val="2980682784"/>
                    </a:ext>
                  </a:extLst>
                </a:gridCol>
                <a:gridCol w="2372330">
                  <a:extLst>
                    <a:ext uri="{9D8B030D-6E8A-4147-A177-3AD203B41FA5}">
                      <a16:colId xmlns:a16="http://schemas.microsoft.com/office/drawing/2014/main" xmlns="" val="1596674152"/>
                    </a:ext>
                  </a:extLst>
                </a:gridCol>
                <a:gridCol w="2219276">
                  <a:extLst>
                    <a:ext uri="{9D8B030D-6E8A-4147-A177-3AD203B41FA5}">
                      <a16:colId xmlns:a16="http://schemas.microsoft.com/office/drawing/2014/main" xmlns="" val="1862841739"/>
                    </a:ext>
                  </a:extLst>
                </a:gridCol>
                <a:gridCol w="1454009">
                  <a:extLst>
                    <a:ext uri="{9D8B030D-6E8A-4147-A177-3AD203B41FA5}">
                      <a16:colId xmlns:a16="http://schemas.microsoft.com/office/drawing/2014/main" xmlns="" val="601320017"/>
                    </a:ext>
                  </a:extLst>
                </a:gridCol>
                <a:gridCol w="1760116">
                  <a:extLst>
                    <a:ext uri="{9D8B030D-6E8A-4147-A177-3AD203B41FA5}">
                      <a16:colId xmlns:a16="http://schemas.microsoft.com/office/drawing/2014/main" xmlns="" val="1161838782"/>
                    </a:ext>
                  </a:extLst>
                </a:gridCol>
              </a:tblGrid>
              <a:tr h="9489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Срок реализации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Образовательная деятельность обучающихся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родителями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партнерами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2397373944"/>
                  </a:ext>
                </a:extLst>
              </a:tr>
              <a:tr h="854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ежемесячно, до последнего числа текущего месяца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Формирование графика проведения занятий с участием социальных партнеров (администрация).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423475783"/>
                  </a:ext>
                </a:extLst>
              </a:tr>
              <a:tr h="1124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 течение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учебного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Реализация учебных занятий в соответствии с учебным планом (педагоги)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Заключение договоров о сотрудничестве (Директор, заместители директора)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3825389396"/>
                  </a:ext>
                </a:extLst>
              </a:tr>
              <a:tr h="6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 течение  учебного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Реализация программ элективных курсов (педагоги)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1424082322"/>
                  </a:ext>
                </a:extLst>
              </a:tr>
              <a:tr h="57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 течение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 учебного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Реализация программ внеурочной деятельности (педагоги)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1512204140"/>
                  </a:ext>
                </a:extLst>
              </a:tr>
              <a:tr h="162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 течение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учебного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Реализация дополнительных  общеобразовательных общеразвивающих программ (педагоги ДО)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Реализация дополнительных  общеобразовательных общеразвивающих программ в роли помощников педагогов дополнительного образования (педагоги ДО, обучающиеся 8б класса)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3250710136"/>
                  </a:ext>
                </a:extLst>
              </a:tr>
              <a:tr h="162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Сентябрь-май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marL="72000" marR="19685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Участие в общешкольных мероприятиях: организация дня самоуправления, экскурсий в школьном музее, предметных недель и т.д. (обучающиеся проекта, классный руководитель, педагоги)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/>
                </a:tc>
                <a:tc>
                  <a:txBody>
                    <a:bodyPr/>
                    <a:lstStyle/>
                    <a:p>
                      <a:pPr marL="72000" marR="19685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xmlns="" val="296096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5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456652"/>
              </p:ext>
            </p:extLst>
          </p:nvPr>
        </p:nvGraphicFramePr>
        <p:xfrm>
          <a:off x="0" y="9551"/>
          <a:ext cx="9143999" cy="749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331">
                  <a:extLst>
                    <a:ext uri="{9D8B030D-6E8A-4147-A177-3AD203B41FA5}">
                      <a16:colId xmlns:a16="http://schemas.microsoft.com/office/drawing/2014/main" xmlns="" val="3673495748"/>
                    </a:ext>
                  </a:extLst>
                </a:gridCol>
                <a:gridCol w="1966485">
                  <a:extLst>
                    <a:ext uri="{9D8B030D-6E8A-4147-A177-3AD203B41FA5}">
                      <a16:colId xmlns:a16="http://schemas.microsoft.com/office/drawing/2014/main" xmlns="" val="3963682624"/>
                    </a:ext>
                  </a:extLst>
                </a:gridCol>
                <a:gridCol w="2481979">
                  <a:extLst>
                    <a:ext uri="{9D8B030D-6E8A-4147-A177-3AD203B41FA5}">
                      <a16:colId xmlns:a16="http://schemas.microsoft.com/office/drawing/2014/main" xmlns="" val="2500666488"/>
                    </a:ext>
                  </a:extLst>
                </a:gridCol>
                <a:gridCol w="1821984">
                  <a:extLst>
                    <a:ext uri="{9D8B030D-6E8A-4147-A177-3AD203B41FA5}">
                      <a16:colId xmlns:a16="http://schemas.microsoft.com/office/drawing/2014/main" xmlns="" val="1010203669"/>
                    </a:ext>
                  </a:extLst>
                </a:gridCol>
                <a:gridCol w="1924220">
                  <a:extLst>
                    <a:ext uri="{9D8B030D-6E8A-4147-A177-3AD203B41FA5}">
                      <a16:colId xmlns:a16="http://schemas.microsoft.com/office/drawing/2014/main" xmlns="" val="2722648397"/>
                    </a:ext>
                  </a:extLst>
                </a:gridCol>
              </a:tblGrid>
              <a:tr h="6111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Срок реализации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72000" indent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Организационная деятельность педагогов, администрации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Образовательная деятельность обучающихся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родителями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/>
                </a:tc>
                <a:tc>
                  <a:txBody>
                    <a:bodyPr/>
                    <a:lstStyle/>
                    <a:p>
                      <a:pPr marL="0" marR="1968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Взаимодействие с партнерами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" marR="6498" marT="6498" marB="6498" anchor="ctr"/>
                </a:tc>
                <a:extLst>
                  <a:ext uri="{0D108BD9-81ED-4DB2-BD59-A6C34878D82A}">
                    <a16:rowId xmlns:a16="http://schemas.microsoft.com/office/drawing/2014/main" xmlns="" val="522489381"/>
                  </a:ext>
                </a:extLst>
              </a:tr>
              <a:tr h="820488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ноябрь-май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Участие в волонтерской деятельности отряда «Потенциал» (классный руководитель, педагоги)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extLst>
                  <a:ext uri="{0D108BD9-81ED-4DB2-BD59-A6C34878D82A}">
                    <a16:rowId xmlns:a16="http://schemas.microsoft.com/office/drawing/2014/main" xmlns="" val="200564321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В течение учебного года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профориентационные</a:t>
                      </a:r>
                      <a:r>
                        <a:rPr lang="ru-RU" sz="1250" dirty="0">
                          <a:effectLst/>
                        </a:rPr>
                        <a:t> классные часы: «Конструктор профессий», «Профессии, востребованные в нашем районе, городе и крае», «Выбирая профессию - выбираю жизненный путь», «Я и моё профессиональное будущее» (Классный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extLst>
                  <a:ext uri="{0D108BD9-81ED-4DB2-BD59-A6C34878D82A}">
                    <a16:rowId xmlns:a16="http://schemas.microsoft.com/office/drawing/2014/main" xmlns="" val="4255887478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Октябрь, 2022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</a:rPr>
                        <a:t>Профориентационное</a:t>
                      </a:r>
                      <a:r>
                        <a:rPr lang="ru-RU" sz="1250" dirty="0">
                          <a:effectLst/>
                        </a:rPr>
                        <a:t> мероприятие «Моя профессия. Как выбрать?» </a:t>
                      </a:r>
                      <a:r>
                        <a:rPr lang="ru-RU" sz="1250" dirty="0" err="1">
                          <a:effectLst/>
                        </a:rPr>
                        <a:t>Профнавигатор</a:t>
                      </a:r>
                      <a:r>
                        <a:rPr lang="ru-RU" sz="1250" dirty="0">
                          <a:effectLst/>
                        </a:rPr>
                        <a:t>(Заместитель директора по ВР, 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extLst>
                  <a:ext uri="{0D108BD9-81ED-4DB2-BD59-A6C34878D82A}">
                    <a16:rowId xmlns:a16="http://schemas.microsoft.com/office/drawing/2014/main" xmlns="" val="162324598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В течение учебного года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Участие в работе всероссийских </a:t>
                      </a:r>
                      <a:r>
                        <a:rPr lang="ru-RU" sz="1250" dirty="0" err="1">
                          <a:effectLst/>
                        </a:rPr>
                        <a:t>профориентационных</a:t>
                      </a:r>
                      <a:r>
                        <a:rPr lang="ru-RU" sz="1250" dirty="0">
                          <a:effectLst/>
                        </a:rPr>
                        <a:t> проектов (</a:t>
                      </a:r>
                      <a:r>
                        <a:rPr lang="ru-RU" sz="1250" dirty="0" err="1">
                          <a:effectLst/>
                        </a:rPr>
                        <a:t>ПРОектория</a:t>
                      </a:r>
                      <a:r>
                        <a:rPr lang="ru-RU" sz="1250" dirty="0">
                          <a:effectLst/>
                        </a:rPr>
                        <a:t>, Большая перемена, «</a:t>
                      </a:r>
                      <a:r>
                        <a:rPr lang="ru-RU" sz="1250" dirty="0" err="1">
                          <a:effectLst/>
                        </a:rPr>
                        <a:t>Навигатум</a:t>
                      </a:r>
                      <a:r>
                        <a:rPr lang="ru-RU" sz="1250" dirty="0">
                          <a:effectLst/>
                        </a:rPr>
                        <a:t>») (заместители директора по УВР, педагоги, классный руководитель)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R="196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extLst>
                  <a:ext uri="{0D108BD9-81ED-4DB2-BD59-A6C34878D82A}">
                    <a16:rowId xmlns:a16="http://schemas.microsoft.com/office/drawing/2014/main" xmlns="" val="1175269292"/>
                  </a:ext>
                </a:extLst>
              </a:tr>
              <a:tr h="1384566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Декабрь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 anchor="ctr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Корректировка индивидуальной образовательной программы (классный руководитель, родители (законные представители)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marL="72000" marR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Корректировка индивидуальной образовательной программы (классный руководитель, родители (законные представители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6579"/>
                </a:tc>
                <a:extLst>
                  <a:ext uri="{0D108BD9-81ED-4DB2-BD59-A6C34878D82A}">
                    <a16:rowId xmlns:a16="http://schemas.microsoft.com/office/drawing/2014/main" xmlns="" val="359430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06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2357422" y="500042"/>
            <a:ext cx="6553200" cy="81119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«Средняя школа № 68» г. Ярославль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altLang="ru-RU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altLang="ru-RU" sz="1400" dirty="0"/>
          </a:p>
        </p:txBody>
      </p:sp>
      <p:pic>
        <p:nvPicPr>
          <p:cNvPr id="10242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58542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latin typeface="Monotype Corsiva" pitchFamily="66" charset="0"/>
              </a:rPr>
              <a:t>Этапы деятельности </a:t>
            </a:r>
            <a:r>
              <a:rPr lang="ru-RU" altLang="ru-RU" sz="3200" b="1" dirty="0" smtClean="0">
                <a:latin typeface="Monotype Corsiva" pitchFamily="66" charset="0"/>
              </a:rPr>
              <a:t>классного руководителя при формировании психолого-педагогического класса</a:t>
            </a:r>
            <a:endParaRPr lang="ru-RU" altLang="ru-RU" sz="3200" b="1" dirty="0">
              <a:latin typeface="Monotype Corsiva" pitchFamily="66" charset="0"/>
            </a:endParaRP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Ярославль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8315" y="442913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Monotype Corsiva" pitchFamily="66" charset="0"/>
              </a:rPr>
              <a:t>Ирина </a:t>
            </a:r>
            <a:r>
              <a:rPr lang="ru-RU" sz="2400" b="1" dirty="0" smtClean="0">
                <a:latin typeface="Monotype Corsiva" pitchFamily="66" charset="0"/>
              </a:rPr>
              <a:t>Леонидовна Чистова, классный руководитель ППК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8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/>
            <a:endParaRPr lang="en-US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altLang="ru-RU" sz="1800" b="1" dirty="0">
                <a:cs typeface="Times New Roman" panose="02020603050405020304" pitchFamily="18" charset="0"/>
              </a:rPr>
              <a:t>.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 к организации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допрофессионального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обучающихся, к сопровождению проектирования их индивидуальной образовательной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43240" y="427038"/>
            <a:ext cx="5695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r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</a:br>
            <a:endParaRPr kumimoji="0" lang="ru-RU" alt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2400" dirty="0"/>
          </a:p>
        </p:txBody>
      </p:sp>
      <p:sp>
        <p:nvSpPr>
          <p:cNvPr id="307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just"/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Информационная и разъяснительная работа со школьниками и их родителями о возможности  принять участие в подготовке к психолого-педагогической деятельности, о составлении индивидуальных программ подготовки к этой деятельности. Выявление желающих обучаться по индивидуальным программам, планам, маршрутам, изучение их социально-экономических условий жизни и воспитания в семьях на основе бесед, анкетирования ребенка и родителей, наблюдения и оценок педагогов.</a:t>
            </a:r>
            <a:endParaRPr lang="ru-RU" altLang="ru-RU" sz="1800" dirty="0"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2998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3000" dirty="0"/>
          </a:p>
        </p:txBody>
      </p:sp>
      <p:sp>
        <p:nvSpPr>
          <p:cNvPr id="4099" name="Объект 2"/>
          <p:cNvSpPr>
            <a:spLocks noGrp="1" noChangeArrowheads="1"/>
          </p:cNvSpPr>
          <p:nvPr>
            <p:ph idx="1"/>
          </p:nvPr>
        </p:nvSpPr>
        <p:spPr>
          <a:xfrm>
            <a:off x="571472" y="2786058"/>
            <a:ext cx="8229600" cy="407194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возможностей, склонностей, интересов, потребностей обучающихся,  их жизненных и профессиональных планов,  изучение заказа родителей на образование своих детей, оформление результатов диагностики с помощью соответствующих таблиц.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altLang="ru-RU" sz="135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3339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2400" dirty="0"/>
          </a:p>
        </p:txBody>
      </p:sp>
      <p:sp>
        <p:nvSpPr>
          <p:cNvPr id="5123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материалов диагностики педагогами, проведение психолого-педагогического консилиума с субъектами сопровождения допрофессиональной педагогической подготовки обучающегося, разработка общих подходов к взаимодействию со школьником и его родителями.</a:t>
            </a:r>
            <a:endParaRPr lang="ru-RU" altLang="ru-RU" sz="18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58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286248" y="274638"/>
            <a:ext cx="4400552" cy="1725602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встречи с ребенком и его родителями, где обсуждаются результаты  диагностики и психолого-педагогического консилиума. </a:t>
            </a:r>
          </a:p>
          <a:p>
            <a:pPr algn="just">
              <a:lnSpc>
                <a:spcPct val="80000"/>
              </a:lnSpc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программы педагогического сопровождения индивидуальной деятельности ребенка в процессе ДПП   педагогом, классным руководителем или </a:t>
            </a:r>
            <a:r>
              <a:rPr lang="ru-RU" alt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составлению программы развития ребенка с участием его родителей. Обеспечивая субъектную позицию обучающихся и их родителей, необходимо обсудить с ними варианты схем и методику составления индивидуальной программы, которая будет понятна, доступна и реальна для ребенка, полезна  для родителей, а проект удобен для внесения дополнений, изменений и корректировки. В то же время данная программа позволит проверить педагогам свои замыслы по отношению к конкретному  школьнику и уточнить программу психолого-педагогического сопровождения. Программа может быть конкретизирована индивидуальным планом на ближайший период.</a:t>
            </a:r>
            <a:endParaRPr lang="ru-RU" altLang="ru-RU" sz="1650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275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9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707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05025"/>
            <a:ext cx="28098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819400" cy="4691063"/>
          </a:xfrm>
        </p:spPr>
        <p:txBody>
          <a:bodyPr/>
          <a:lstStyle/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sz="1600" b="1" dirty="0"/>
              <a:t>ПРОФЕССИОНАЛЬНОЕ САМООПРЕДЕЛЕНИЕ</a:t>
            </a:r>
          </a:p>
          <a:p>
            <a:endParaRPr lang="ru-RU" altLang="ru-RU" sz="1600" b="1" dirty="0"/>
          </a:p>
          <a:p>
            <a:r>
              <a:rPr lang="ru-RU" altLang="ru-RU" sz="1600" b="1" dirty="0"/>
              <a:t> </a:t>
            </a:r>
            <a:r>
              <a:rPr lang="ru-RU" altLang="ru-RU" sz="1600" b="1" dirty="0">
                <a:solidFill>
                  <a:srgbClr val="C00000"/>
                </a:solidFill>
              </a:rPr>
              <a:t>– одна из приоритетных задач образования.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357422" y="142852"/>
            <a:ext cx="65008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b="1" dirty="0">
                <a:latin typeface="Monotype Corsiva" pitchFamily="66" charset="0"/>
              </a:rPr>
              <a:t>«Вечным законом да будет: учить и учиться всему через примеры, наставления и применение на деле»				</a:t>
            </a:r>
            <a:br>
              <a:rPr lang="ru-RU" altLang="ru-RU" sz="2800" b="1" dirty="0">
                <a:latin typeface="Monotype Corsiva" pitchFamily="66" charset="0"/>
              </a:rPr>
            </a:br>
            <a:r>
              <a:rPr lang="ru-RU" altLang="ru-RU" sz="2800" b="1" dirty="0">
                <a:latin typeface="Monotype Corsiva" pitchFamily="66" charset="0"/>
              </a:rPr>
              <a:t>		                 Ян </a:t>
            </a:r>
            <a:r>
              <a:rPr lang="ru-RU" altLang="ru-RU" sz="2800" b="1" dirty="0" err="1">
                <a:latin typeface="Monotype Corsiva" pitchFamily="66" charset="0"/>
              </a:rPr>
              <a:t>Амос</a:t>
            </a:r>
            <a:r>
              <a:rPr lang="ru-RU" altLang="ru-RU" sz="2800" b="1" dirty="0">
                <a:latin typeface="Monotype Corsiva" pitchFamily="66" charset="0"/>
              </a:rPr>
              <a:t> Коменский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00430" y="1928802"/>
            <a:ext cx="5354637" cy="457203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600" b="1" dirty="0"/>
              <a:t>В Ярославской области есть государственный педагогический университет им. К.Д.Ушинского, есть педагогические колледжи в г. Ярославль, г. Рыбинск и т.д., но </a:t>
            </a:r>
            <a:r>
              <a:rPr lang="ru-RU" altLang="ru-RU" sz="1600" b="1" dirty="0">
                <a:solidFill>
                  <a:srgbClr val="C00000"/>
                </a:solidFill>
              </a:rPr>
              <a:t>проблема нехватки молодых, квалифицированных педагогических специалистов существует!</a:t>
            </a:r>
            <a:r>
              <a:rPr lang="ru-RU" altLang="ru-RU" sz="14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1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1600" b="1" dirty="0"/>
              <a:t>отсутствие осознанного выбора будущей профессии выпускниками школ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1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1600" b="1" dirty="0"/>
              <a:t>даже успешно закончившие педагогический университет не идут работать в школу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1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создание психолого-педагогического класса на базе средней школы № 68 (8-9 класс)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000760" y="328612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00760" y="421481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00760" y="507207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pPr algn="just">
              <a:lnSpc>
                <a:spcPct val="87000"/>
              </a:lnSpc>
              <a:spcAft>
                <a:spcPts val="600"/>
              </a:spcAft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и корректировка первоначального замысла (проекта программы) психолого-педагогического сопровождения индивидуальной деятельности школьника в процессе ДПП педагогом, психологом, </a:t>
            </a:r>
            <a:r>
              <a:rPr lang="ru-RU" alt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учителями, другими субъектами сопровождения на основе индивидуальной программы,  планов, составленных ребенком и родителями; согласование и доработка этих  документов в случае каких-либо принципиальных расхождений.</a:t>
            </a:r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выполнению индивидуальной программы и индивидуальных планов ребенка. Процесс реализации проектов индивидуальной деятельности школьника важно стимулировать, определяя время индивидуальных встреч с ребенком, консультаций, обсуждения проблем, которые возникают по ходу реализации программы и плана. Данная проблема должна стать предметом обсуждения педагогов на совещаниях и </a:t>
            </a:r>
            <a:r>
              <a:rPr lang="ru-RU" alt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педконсилиумах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родителей на собраниях и консультациях, постоянного внимания  педагогов, классного руководителя, </a:t>
            </a:r>
            <a:r>
              <a:rPr lang="ru-RU" alt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650" dirty="0">
              <a:cs typeface="Times New Roman" panose="02020603050405020304" pitchFamily="18" charset="0"/>
            </a:endParaRPr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endParaRPr lang="ru-RU" altLang="ru-RU" sz="1275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4306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714744" y="274638"/>
            <a:ext cx="4972056" cy="143985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индивидуальной образовательной деятельности школьника</a:t>
            </a:r>
            <a:endParaRPr lang="ru-RU" alt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algn="just">
              <a:lnSpc>
                <a:spcPct val="87000"/>
              </a:lnSpc>
              <a:spcAft>
                <a:spcPts val="600"/>
              </a:spcAft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результатов выполнения индивидуальных программ и планов детьми. </a:t>
            </a:r>
            <a:endParaRPr lang="en-US" alt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проектов развития ребенка. Целесообразно составить эти проекты так, чтобы можно было вносить в них коррективы, изменения, дополнения, чтобы возникала потребность и необходимость постоянно обращаться к программе и планам. Тогда дети поймут их важность и полезность, что будет стимулировать участие воспитанников в составлении новых индивидуальных проектов, обеспечивающих реализацию жизненных, образовательных и профессиональных планов. </a:t>
            </a:r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r>
              <a:rPr lang="en-US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 анализ выполнения проектов индивидуальной образовательной деятельности  школьников в процессе допрофессиональной педагогической подготовки школьников. </a:t>
            </a:r>
            <a:endParaRPr lang="ru-RU" altLang="ru-RU" sz="1650" dirty="0"/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endParaRPr lang="ru-RU" altLang="ru-RU" sz="1650" dirty="0">
              <a:cs typeface="Times New Roman" panose="02020603050405020304" pitchFamily="18" charset="0"/>
            </a:endParaRPr>
          </a:p>
          <a:p>
            <a:pPr algn="just">
              <a:lnSpc>
                <a:spcPct val="87000"/>
              </a:lnSpc>
              <a:spcAft>
                <a:spcPts val="600"/>
              </a:spcAft>
            </a:pPr>
            <a:endParaRPr lang="ru-RU" altLang="ru-RU" sz="1275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214545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451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285728"/>
            <a:ext cx="6000792" cy="2082792"/>
          </a:xfrm>
        </p:spPr>
        <p:txBody>
          <a:bodyPr anchor="t">
            <a:noAutofit/>
          </a:bodyPr>
          <a:lstStyle/>
          <a:p>
            <a:pPr algn="just"/>
            <a:r>
              <a:rPr lang="ru-RU" sz="2800" b="1" dirty="0">
                <a:latin typeface="Monotype Corsiva" pitchFamily="66" charset="0"/>
                <a:ea typeface="+mn-ea"/>
                <a:cs typeface="Arial" panose="020B0604020202020204" pitchFamily="34" charset="0"/>
              </a:rPr>
              <a:t>Психолого-педагогический класс (ППК) — объединение обучающихся образовательной организации, характерологическими признаками которого являются	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49463"/>
            <a:ext cx="280987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235743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+mj-lt"/>
                <a:cs typeface="+mn-cs"/>
              </a:rPr>
              <a:t>ТЕРМИНОЛОГИЯ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285992"/>
            <a:ext cx="5643602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− избирательный принцип комплектования состава учащихся;</a:t>
            </a:r>
            <a:r>
              <a:rPr lang="ru-RU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				</a:t>
            </a:r>
            <a:br>
              <a:rPr lang="ru-RU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− </a:t>
            </a:r>
            <a:r>
              <a:rPr lang="ru-RU" b="1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профилирование обучения за счет включения в     учебный план предметов психолого-педагогической гуманитарной направленности;</a:t>
            </a:r>
            <a:r>
              <a:rPr lang="ru-RU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		</a:t>
            </a:r>
            <a:br>
              <a:rPr lang="ru-RU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− </a:t>
            </a:r>
            <a:r>
              <a:rPr lang="ru-RU" b="1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обеспечение </a:t>
            </a:r>
            <a:r>
              <a:rPr lang="ru-RU" b="1" u="sng" dirty="0" err="1">
                <a:solidFill>
                  <a:prstClr val="black"/>
                </a:solidFill>
                <a:latin typeface="+mn-lt"/>
                <a:ea typeface="+mj-ea"/>
                <a:cs typeface="+mj-cs"/>
              </a:rPr>
              <a:t>деятельностного</a:t>
            </a:r>
            <a:r>
              <a:rPr lang="ru-RU" b="1" u="sng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подхода в обучении на основе активного освоения и использования школьниками элементов педагогических технологий;</a:t>
            </a:r>
            <a:r>
              <a:rPr lang="ru-RU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− наличие отлаженной структуры взаимодействия с организациями образования и другими социальными партнерами 	</a:t>
            </a:r>
            <a:endParaRPr lang="ru-RU" dirty="0">
              <a:latin typeface="+mn-lt"/>
            </a:endParaRPr>
          </a:p>
        </p:txBody>
      </p:sp>
      <p:pic>
        <p:nvPicPr>
          <p:cNvPr id="7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881313" cy="45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008313" cy="4691063"/>
          </a:xfrm>
        </p:spPr>
        <p:txBody>
          <a:bodyPr/>
          <a:lstStyle/>
          <a:p>
            <a:endParaRPr lang="ru-RU" altLang="ru-RU" b="1" dirty="0"/>
          </a:p>
          <a:p>
            <a:endParaRPr lang="ru-RU" altLang="ru-RU" b="1" dirty="0"/>
          </a:p>
          <a:p>
            <a:pPr algn="ctr"/>
            <a:r>
              <a:rPr lang="ru-RU" altLang="ru-RU" sz="1600" b="1" dirty="0"/>
              <a:t>ЦЕЛЕПОЛАГАНИЕ</a:t>
            </a:r>
          </a:p>
          <a:p>
            <a:endParaRPr lang="ru-RU" alt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214679" y="357165"/>
            <a:ext cx="5643601" cy="6167459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Стратегическая цель – </a:t>
            </a:r>
            <a:r>
              <a:rPr lang="ru-RU" altLang="ru-RU" sz="2400" dirty="0">
                <a:latin typeface="Corbel" panose="020B0503020204020204" pitchFamily="34" charset="0"/>
              </a:rPr>
              <a:t>создание образовательной среды для формирования и успешного функционирования психолого-педагогического класса.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altLang="ru-RU" sz="2400" dirty="0"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Цель </a:t>
            </a:r>
            <a:r>
              <a:rPr lang="ru-RU" altLang="ru-RU" sz="2400" dirty="0"/>
              <a:t>(8 - 9 </a:t>
            </a:r>
            <a:r>
              <a:rPr lang="ru-RU" altLang="ru-RU" sz="2400" dirty="0" err="1"/>
              <a:t>кл</a:t>
            </a:r>
            <a:r>
              <a:rPr lang="ru-RU" altLang="ru-RU" sz="2400" dirty="0"/>
              <a:t>.) – </a:t>
            </a:r>
            <a:r>
              <a:rPr lang="ru-RU" altLang="ru-RU" sz="2400" dirty="0">
                <a:latin typeface="Corbel" panose="020B0503020204020204" pitchFamily="34" charset="0"/>
              </a:rPr>
              <a:t>формирование ценностно-смысловых ориентиров, социальной компетентности у молодого поколения, способного проявить лидерские качества в преобразовании окружающего мира.</a:t>
            </a:r>
            <a:endParaRPr lang="ru-RU" altLang="ru-RU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just" eaLnBrk="1" hangingPunct="1">
              <a:buNone/>
              <a:defRPr/>
            </a:pPr>
            <a:endParaRPr lang="ru-RU" altLang="ru-RU" sz="18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4400" dirty="0"/>
          </a:p>
        </p:txBody>
      </p:sp>
      <p:pic>
        <p:nvPicPr>
          <p:cNvPr id="6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881313" cy="45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008313" cy="4691063"/>
          </a:xfrm>
        </p:spPr>
        <p:txBody>
          <a:bodyPr/>
          <a:lstStyle/>
          <a:p>
            <a:endParaRPr lang="ru-RU" altLang="ru-RU" b="1" dirty="0"/>
          </a:p>
          <a:p>
            <a:endParaRPr lang="ru-RU" altLang="ru-RU" b="1" dirty="0"/>
          </a:p>
          <a:p>
            <a:pPr algn="ctr"/>
            <a:r>
              <a:rPr lang="ru-RU" altLang="ru-RU" sz="1600" b="1" dirty="0"/>
              <a:t>ЦЕЛЕПОЛАГАНИЕ</a:t>
            </a:r>
          </a:p>
          <a:p>
            <a:endParaRPr lang="ru-RU" alt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071802" y="142852"/>
            <a:ext cx="5892810" cy="6167459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Задачи</a:t>
            </a:r>
          </a:p>
          <a:p>
            <a:pPr algn="just" eaLnBrk="1" hangingPunct="1">
              <a:buNone/>
              <a:defRPr/>
            </a:pPr>
            <a:r>
              <a:rPr lang="ru-RU" altLang="ru-RU" sz="1600" dirty="0">
                <a:solidFill>
                  <a:srgbClr val="C00000"/>
                </a:solidFill>
                <a:latin typeface="Corbel" panose="020B0503020204020204" pitchFamily="34" charset="0"/>
              </a:rPr>
              <a:t>Учебно-воспитательные:</a:t>
            </a:r>
          </a:p>
          <a:p>
            <a:pPr lvl="0" algn="just"/>
            <a:r>
              <a:rPr lang="ru-RU" sz="1600" dirty="0" smtClean="0"/>
              <a:t>развивать у школьников склонности и способности к психолого-педагогической деятельности, коммуникативных умений и навыков; </a:t>
            </a:r>
          </a:p>
          <a:p>
            <a:pPr lvl="0" algn="just"/>
            <a:r>
              <a:rPr lang="ru-RU" sz="1600" dirty="0" smtClean="0"/>
              <a:t>создать условия для приобретение обучающимися опыта социально-педагогической и психолого-педагогической деятельности.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Организационно-педагогические</a:t>
            </a:r>
            <a:r>
              <a:rPr lang="ru-RU" altLang="ru-RU" sz="1600" dirty="0">
                <a:solidFill>
                  <a:srgbClr val="C00000"/>
                </a:solidFill>
                <a:latin typeface="Corbel" panose="020B0503020204020204" pitchFamily="34" charset="0"/>
              </a:rPr>
              <a:t>:</a:t>
            </a:r>
          </a:p>
          <a:p>
            <a:pPr lvl="0" algn="just"/>
            <a:r>
              <a:rPr lang="ru-RU" sz="1600" dirty="0" smtClean="0"/>
              <a:t>разработать локально-нормативные акты </a:t>
            </a:r>
          </a:p>
          <a:p>
            <a:pPr lvl="0" algn="just"/>
            <a:r>
              <a:rPr lang="ru-RU" sz="1600" dirty="0" smtClean="0"/>
              <a:t>создать условия (кадровые, материально-технические) для успешного функционирования класса</a:t>
            </a:r>
          </a:p>
          <a:p>
            <a:pPr lvl="0" algn="just"/>
            <a:r>
              <a:rPr lang="ru-RU" sz="1600" dirty="0" smtClean="0"/>
              <a:t>обеспечить возможность разработки каждым участником проекта индивидуальной образовательной траектории;</a:t>
            </a:r>
          </a:p>
          <a:p>
            <a:pPr lvl="0" algn="just"/>
            <a:r>
              <a:rPr lang="ru-RU" sz="1600" dirty="0" smtClean="0"/>
              <a:t>развивать механизмы взаимодействия с партнерами, участвующими в проектировании и организации деятельности психолого-педагогических классов, дошкольного и дополнительного образования, образовательных организаций среднего профессионального и высшего образования.</a:t>
            </a:r>
          </a:p>
          <a:p>
            <a:pPr algn="just" eaLnBrk="1" hangingPunct="1">
              <a:buNone/>
              <a:defRPr/>
            </a:pPr>
            <a:endParaRPr lang="ru-RU" altLang="ru-RU" sz="1800" dirty="0">
              <a:latin typeface="Corbel" panose="020B0503020204020204" pitchFamily="34" charset="0"/>
            </a:endParaRPr>
          </a:p>
          <a:p>
            <a:pPr algn="just" eaLnBrk="1" hangingPunct="1">
              <a:defRPr/>
            </a:pPr>
            <a:endParaRPr lang="ru-RU" altLang="ru-RU" sz="18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4400" dirty="0"/>
          </a:p>
        </p:txBody>
      </p:sp>
      <p:pic>
        <p:nvPicPr>
          <p:cNvPr id="6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2285992"/>
            <a:ext cx="1571636" cy="45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2714620"/>
            <a:ext cx="1428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ОСНОВНЫЕ ИДЕИ</a:t>
            </a:r>
            <a:endParaRPr lang="ru-RU" dirty="0"/>
          </a:p>
        </p:txBody>
      </p:sp>
      <p:sp>
        <p:nvSpPr>
          <p:cNvPr id="8198" name="AutoShape 6" descr="https://allaboutourladies.ru/wp-content/uploads/2020/12/blog-post-idea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allaboutourladies.ru/wp-content/uploads/2020/12/blog-post-idea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00496" y="2428868"/>
            <a:ext cx="428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643074" cy="164307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5984" y="214291"/>
          <a:ext cx="6524628" cy="651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49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Реализация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Monotype Corsiva" pitchFamily="66" charset="0"/>
                        </a:rPr>
                        <a:t>Педагогизация</a:t>
                      </a:r>
                      <a:endParaRPr lang="ru-RU" sz="1800" dirty="0" smtClean="0">
                        <a:latin typeface="Monotype Corsiva" pitchFamily="66" charset="0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бучающиеся - помощники учителей 1 классов и воспитателей ГПД,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примут участие в организации мероприятий для детских садов,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будут участниками педагогических советов,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участие в различных проектах, в том числе участие в конкурсе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Worldskils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потом организация конкурса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Baby Skills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базе нашей школы самими обучающимися, помощь учителям начальной школы в участии в проекте «Орлята России»;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желанию обучающиеся будут принимать участие в организации мероприятий для микрорайона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Индивидуализация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установочная сессия;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 индивидуального образовательного маршрута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 занятий внеурочной деятельностью и занятий дополнительного образования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1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Интеграция, конвергенция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 ЦДО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вариативная часть внеурочной деятельности 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ЯГПУ, педагогический колледж  г. Казани 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различных практик для обучающихся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шефство над младшими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2060575"/>
            <a:ext cx="28098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14679" y="200025"/>
            <a:ext cx="5821372" cy="6324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3600" b="1" dirty="0">
                <a:latin typeface="Monotype Corsiva" pitchFamily="66" charset="0"/>
              </a:rPr>
              <a:t>субъектно-ориентированный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altLang="ru-RU" sz="3600" b="1" dirty="0" err="1">
                <a:latin typeface="Monotype Corsiva" pitchFamily="66" charset="0"/>
              </a:rPr>
              <a:t>аксиологический</a:t>
            </a:r>
            <a:r>
              <a:rPr lang="ru-RU" altLang="ru-RU" sz="3600" b="1" dirty="0">
                <a:latin typeface="Monotype Corsiva" pitchFamily="66" charset="0"/>
              </a:rPr>
              <a:t> 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3600" b="1" dirty="0">
                <a:latin typeface="Monotype Corsiva" pitchFamily="66" charset="0"/>
              </a:rPr>
              <a:t>практико-ориентированный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altLang="ru-RU" sz="3600" b="1" dirty="0" err="1">
                <a:latin typeface="Monotype Corsiva" pitchFamily="66" charset="0"/>
              </a:rPr>
              <a:t>компетентностный</a:t>
            </a:r>
            <a:endParaRPr lang="ru-RU" altLang="ru-RU" sz="3600" b="1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600" b="1" dirty="0" err="1">
                <a:latin typeface="Monotype Corsiva" pitchFamily="66" charset="0"/>
              </a:rPr>
              <a:t>рефлексивно-деятельностный</a:t>
            </a:r>
            <a:endParaRPr lang="ru-RU" sz="3600" b="1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600" dirty="0">
                <a:latin typeface="Monotype Corsiva" pitchFamily="66" charset="0"/>
              </a:rPr>
              <a:t>системный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600" dirty="0" err="1">
                <a:latin typeface="Monotype Corsiva" pitchFamily="66" charset="0"/>
              </a:rPr>
              <a:t>социокультурный</a:t>
            </a:r>
            <a:endParaRPr lang="ru-RU" sz="3600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600" dirty="0">
                <a:latin typeface="Monotype Corsiva" pitchFamily="66" charset="0"/>
              </a:rPr>
              <a:t>культурологический</a:t>
            </a:r>
            <a:endParaRPr lang="ru-RU" altLang="ru-RU" sz="3600" dirty="0">
              <a:latin typeface="Monotype Corsiva" pitchFamily="66" charset="0"/>
            </a:endParaRPr>
          </a:p>
        </p:txBody>
      </p:sp>
      <p:sp>
        <p:nvSpPr>
          <p:cNvPr id="1024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819400" cy="4691063"/>
          </a:xfrm>
        </p:spPr>
        <p:txBody>
          <a:bodyPr/>
          <a:lstStyle/>
          <a:p>
            <a:endParaRPr lang="ru-RU" altLang="ru-RU" sz="1600" b="1" dirty="0"/>
          </a:p>
          <a:p>
            <a:endParaRPr lang="ru-RU" altLang="ru-RU" sz="1600" b="1" dirty="0"/>
          </a:p>
          <a:p>
            <a:endParaRPr lang="ru-RU" altLang="ru-RU" sz="1600" b="1" dirty="0"/>
          </a:p>
          <a:p>
            <a:endParaRPr lang="ru-RU" alt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latin typeface="+mn-lt"/>
                <a:cs typeface="+mn-cs"/>
              </a:rPr>
              <a:t>ПОДХОДЫ</a:t>
            </a:r>
          </a:p>
          <a:p>
            <a:pPr algn="ctr"/>
            <a:r>
              <a:rPr lang="ru-RU" altLang="ru-RU" sz="1600" b="1" dirty="0">
                <a:latin typeface="+mn-lt"/>
                <a:cs typeface="+mn-cs"/>
              </a:rPr>
              <a:t> к допрофессиональной</a:t>
            </a:r>
          </a:p>
          <a:p>
            <a:pPr algn="ctr"/>
            <a:r>
              <a:rPr lang="ru-RU" altLang="ru-RU" sz="1600" b="1" dirty="0">
                <a:latin typeface="+mn-lt"/>
                <a:cs typeface="+mn-cs"/>
              </a:rPr>
              <a:t>педагогической подготовке школьников</a:t>
            </a:r>
          </a:p>
        </p:txBody>
      </p:sp>
      <p:pic>
        <p:nvPicPr>
          <p:cNvPr id="7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89150"/>
            <a:ext cx="28098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7174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ПРИНЦИПЫ</a:t>
            </a:r>
          </a:p>
          <a:p>
            <a:pPr algn="ctr"/>
            <a:r>
              <a:rPr lang="ru-RU" altLang="ru-RU" b="1" dirty="0"/>
              <a:t>  допрофессиональной</a:t>
            </a:r>
          </a:p>
          <a:p>
            <a:pPr algn="ctr"/>
            <a:r>
              <a:rPr lang="ru-RU" altLang="ru-RU" b="1" dirty="0"/>
              <a:t>педагогической подготовке школьников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500042"/>
            <a:ext cx="5857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/>
          </a:p>
          <a:p>
            <a:pPr marL="0" lvl="1"/>
            <a:r>
              <a:rPr lang="ru-RU" altLang="ru-RU" b="1" dirty="0">
                <a:solidFill>
                  <a:srgbClr val="C00000"/>
                </a:solidFill>
                <a:latin typeface="Corbel" panose="020B0503020204020204" pitchFamily="34" charset="0"/>
              </a:rPr>
              <a:t>Принципы организации деятельности школьников</a:t>
            </a: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u="sng" dirty="0"/>
              <a:t>Принцип образовательной и профессиональной перспективы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/>
              <a:t>Принцип свободного и самостоятельного выбора 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/>
              <a:t>Принцип самообразования и саморазвития обучающихся</a:t>
            </a:r>
            <a:r>
              <a:rPr lang="ru-RU" dirty="0"/>
              <a:t>, </a:t>
            </a:r>
            <a:r>
              <a:rPr lang="ru-RU" u="sng" dirty="0"/>
              <a:t>самоорганизации и самоуправления 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/>
              <a:t>Принцип проектирования индивидуальной образовательной деятельности</a:t>
            </a:r>
          </a:p>
          <a:p>
            <a:pPr marL="0" lvl="1"/>
            <a:r>
              <a:rPr lang="ru-RU" altLang="ru-RU" b="1" dirty="0">
                <a:solidFill>
                  <a:srgbClr val="C00000"/>
                </a:solidFill>
                <a:latin typeface="Corbel" panose="020B0503020204020204" pitchFamily="34" charset="0"/>
              </a:rPr>
              <a:t>Принципы организации деятельности педагогов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Принцип социально-педагогической направленности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Принцип мотивационного обеспечения профессионального самоопределения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Принцип интеграции допрофессиональной педагогической подготовки в образовательную систему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Принцип обеспечения </a:t>
            </a:r>
            <a:r>
              <a:rPr lang="ru-RU" dirty="0" err="1"/>
              <a:t>тьюторской</a:t>
            </a:r>
            <a:r>
              <a:rPr lang="ru-RU" dirty="0"/>
              <a:t> позиции педагогов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Принцип социального партнерства и сотрудничества</a:t>
            </a:r>
          </a:p>
        </p:txBody>
      </p:sp>
      <p:pic>
        <p:nvPicPr>
          <p:cNvPr id="10" name="Picture 2" descr="https://sun9-8.userapi.com/s/v1/ig2/VLgcrSIdeMurgY3crm6d8unNK2sJ3fFp72QsJx_vhwFpUJhmH5feFky-MtsMNtBevTM39i42u_ptgFc8OsEIglOA.jpg?size=200x200&amp;quality=96&amp;crop=59,18,294,294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2425</Words>
  <Application>Microsoft Office PowerPoint</Application>
  <PresentationFormat>Экран (4:3)</PresentationFormat>
  <Paragraphs>536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Психолого-педагогический класс (ППК) — объединение обучающихся образовательной организации, характерологическими признаками которого являются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План мероприятий («Дорожная карта») муниципального общеобразовательного учреждения «Средняя школа № 68»  по реализации проекта «Класс психолого-педагогической направленности» в 2022-2023 учебном году  </vt:lpstr>
      <vt:lpstr>Слайд 14</vt:lpstr>
      <vt:lpstr>Слайд 15</vt:lpstr>
      <vt:lpstr>Учебный план 8 классов  муниципального общеобразовательного учреждения «Средняя школа № 68» на 2022-2023 учебный год </vt:lpstr>
      <vt:lpstr>Учебный план 8 классов  муниципального общеобразовательного учреждения «Средняя школа № 68» на 2022-2023 учебный год</vt:lpstr>
      <vt:lpstr>План внеурочной деятельности для 8б ППК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Этапы проектирования индивидуальной образовательной деятельности школьника</vt:lpstr>
      <vt:lpstr>Этапы проектирования индивидуальной образовательной деятельности школьника</vt:lpstr>
      <vt:lpstr>Этапы проектирования индивидуальной образовательной деятельности школьника</vt:lpstr>
      <vt:lpstr>Этапы проектирования индивидуальной образовательной деятельности школьника</vt:lpstr>
      <vt:lpstr>Этапы проектирования индивидуальной образовательной деятельности школьника</vt:lpstr>
      <vt:lpstr>Этапы проектирования индивидуальной образовательной деятельности школьника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HP</cp:lastModifiedBy>
  <cp:revision>154</cp:revision>
  <cp:lastPrinted>2013-06-10T12:48:31Z</cp:lastPrinted>
  <dcterms:created xsi:type="dcterms:W3CDTF">2012-12-02T16:48:00Z</dcterms:created>
  <dcterms:modified xsi:type="dcterms:W3CDTF">2022-08-22T18:18:11Z</dcterms:modified>
</cp:coreProperties>
</file>